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8001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500"/>
    <a:srgbClr val="FFCD00"/>
    <a:srgbClr val="20387F"/>
    <a:srgbClr val="2038C7"/>
    <a:srgbClr val="015DBB"/>
    <a:srgbClr val="006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0"/>
    <p:restoredTop sz="94712"/>
  </p:normalViewPr>
  <p:slideViewPr>
    <p:cSldViewPr snapToGrid="0" snapToObjects="1">
      <p:cViewPr varScale="1">
        <p:scale>
          <a:sx n="143" d="100"/>
          <a:sy n="143" d="100"/>
        </p:scale>
        <p:origin x="54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C6BB0-A59F-1444-AF82-B68F8B8F3294}" type="datetimeFigureOut">
              <a:rPr lang="en-US" smtClean="0"/>
              <a:t>5/11/20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1143000"/>
            <a:ext cx="2400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96140-18D1-E541-B34B-23B8C572A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75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96140-18D1-E541-B34B-23B8C572AA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5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96140-18D1-E541-B34B-23B8C572AA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2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1683545"/>
            <a:ext cx="6800850" cy="3581400"/>
          </a:xfrm>
        </p:spPr>
        <p:txBody>
          <a:bodyPr anchor="b"/>
          <a:lstStyle>
            <a:lvl1pPr algn="ctr">
              <a:defRPr sz="5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25" y="5403057"/>
            <a:ext cx="6000750" cy="2483643"/>
          </a:xfrm>
        </p:spPr>
        <p:txBody>
          <a:bodyPr/>
          <a:lstStyle>
            <a:lvl1pPr marL="0" indent="0" algn="ctr">
              <a:buNone/>
              <a:defRPr sz="2100"/>
            </a:lvl1pPr>
            <a:lvl2pPr marL="400050" indent="0" algn="ctr">
              <a:buNone/>
              <a:defRPr sz="1750"/>
            </a:lvl2pPr>
            <a:lvl3pPr marL="800100" indent="0" algn="ctr">
              <a:buNone/>
              <a:defRPr sz="1575"/>
            </a:lvl3pPr>
            <a:lvl4pPr marL="1200150" indent="0" algn="ctr">
              <a:buNone/>
              <a:defRPr sz="1400"/>
            </a:lvl4pPr>
            <a:lvl5pPr marL="1600200" indent="0" algn="ctr">
              <a:buNone/>
              <a:defRPr sz="1400"/>
            </a:lvl5pPr>
            <a:lvl6pPr marL="2000250" indent="0" algn="ctr">
              <a:buNone/>
              <a:defRPr sz="1400"/>
            </a:lvl6pPr>
            <a:lvl7pPr marL="2400300" indent="0" algn="ctr">
              <a:buNone/>
              <a:defRPr sz="1400"/>
            </a:lvl7pPr>
            <a:lvl8pPr marL="2800350" indent="0" algn="ctr">
              <a:buNone/>
              <a:defRPr sz="1400"/>
            </a:lvl8pPr>
            <a:lvl9pPr marL="32004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062A-DDE1-4D4F-B305-7A4BEDF864FE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C57C-7DF8-8848-8093-67BDC7EA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062A-DDE1-4D4F-B305-7A4BEDF864FE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C57C-7DF8-8848-8093-67BDC7EA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4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25716" y="547688"/>
            <a:ext cx="1725216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069" y="547688"/>
            <a:ext cx="5075634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062A-DDE1-4D4F-B305-7A4BEDF864FE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C57C-7DF8-8848-8093-67BDC7EA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062A-DDE1-4D4F-B305-7A4BEDF864FE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C57C-7DF8-8848-8093-67BDC7EA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1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02" y="2564609"/>
            <a:ext cx="6900863" cy="4279106"/>
          </a:xfrm>
        </p:spPr>
        <p:txBody>
          <a:bodyPr anchor="b"/>
          <a:lstStyle>
            <a:lvl1pPr>
              <a:defRPr sz="5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902" y="6884197"/>
            <a:ext cx="6900863" cy="2250281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00050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2pPr>
            <a:lvl3pPr marL="8001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200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00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002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003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003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062A-DDE1-4D4F-B305-7A4BEDF864FE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C57C-7DF8-8848-8093-67BDC7EA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069" y="2738438"/>
            <a:ext cx="3400425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50506" y="2738438"/>
            <a:ext cx="3400425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062A-DDE1-4D4F-B305-7A4BEDF864FE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C57C-7DF8-8848-8093-67BDC7EA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3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11" y="547690"/>
            <a:ext cx="6900863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112" y="2521745"/>
            <a:ext cx="3384798" cy="1235868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112" y="3757613"/>
            <a:ext cx="3384798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50507" y="2521745"/>
            <a:ext cx="3401467" cy="1235868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50507" y="3757613"/>
            <a:ext cx="3401467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062A-DDE1-4D4F-B305-7A4BEDF864FE}" type="datetimeFigureOut">
              <a:rPr lang="en-US" smtClean="0"/>
              <a:t>5/11/20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C57C-7DF8-8848-8093-67BDC7EA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1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062A-DDE1-4D4F-B305-7A4BEDF864FE}" type="datetimeFigureOut">
              <a:rPr lang="en-US" smtClean="0"/>
              <a:t>5/11/20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C57C-7DF8-8848-8093-67BDC7EA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40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062A-DDE1-4D4F-B305-7A4BEDF864FE}" type="datetimeFigureOut">
              <a:rPr lang="en-US" smtClean="0"/>
              <a:t>5/11/20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C57C-7DF8-8848-8093-67BDC7EA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6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11" y="685800"/>
            <a:ext cx="2580531" cy="24003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467" y="1481140"/>
            <a:ext cx="4050506" cy="7310438"/>
          </a:xfrm>
        </p:spPr>
        <p:txBody>
          <a:bodyPr/>
          <a:lstStyle>
            <a:lvl1pPr>
              <a:defRPr sz="2800"/>
            </a:lvl1pPr>
            <a:lvl2pPr>
              <a:defRPr sz="2450"/>
            </a:lvl2pPr>
            <a:lvl3pPr>
              <a:defRPr sz="2100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111" y="3086100"/>
            <a:ext cx="2580531" cy="5717382"/>
          </a:xfrm>
        </p:spPr>
        <p:txBody>
          <a:bodyPr/>
          <a:lstStyle>
            <a:lvl1pPr marL="0" indent="0">
              <a:buNone/>
              <a:defRPr sz="1400"/>
            </a:lvl1pPr>
            <a:lvl2pPr marL="400050" indent="0">
              <a:buNone/>
              <a:defRPr sz="1225"/>
            </a:lvl2pPr>
            <a:lvl3pPr marL="800100" indent="0">
              <a:buNone/>
              <a:defRPr sz="1050"/>
            </a:lvl3pPr>
            <a:lvl4pPr marL="1200150" indent="0">
              <a:buNone/>
              <a:defRPr sz="875"/>
            </a:lvl4pPr>
            <a:lvl5pPr marL="1600200" indent="0">
              <a:buNone/>
              <a:defRPr sz="875"/>
            </a:lvl5pPr>
            <a:lvl6pPr marL="2000250" indent="0">
              <a:buNone/>
              <a:defRPr sz="875"/>
            </a:lvl6pPr>
            <a:lvl7pPr marL="2400300" indent="0">
              <a:buNone/>
              <a:defRPr sz="875"/>
            </a:lvl7pPr>
            <a:lvl8pPr marL="2800350" indent="0">
              <a:buNone/>
              <a:defRPr sz="875"/>
            </a:lvl8pPr>
            <a:lvl9pPr marL="3200400" indent="0">
              <a:buNone/>
              <a:defRPr sz="8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062A-DDE1-4D4F-B305-7A4BEDF864FE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C57C-7DF8-8848-8093-67BDC7EA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5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11" y="685800"/>
            <a:ext cx="2580531" cy="24003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01467" y="1481140"/>
            <a:ext cx="4050506" cy="7310438"/>
          </a:xfrm>
        </p:spPr>
        <p:txBody>
          <a:bodyPr anchor="t"/>
          <a:lstStyle>
            <a:lvl1pPr marL="0" indent="0">
              <a:buNone/>
              <a:defRPr sz="2800"/>
            </a:lvl1pPr>
            <a:lvl2pPr marL="400050" indent="0">
              <a:buNone/>
              <a:defRPr sz="2450"/>
            </a:lvl2pPr>
            <a:lvl3pPr marL="800100" indent="0">
              <a:buNone/>
              <a:defRPr sz="2100"/>
            </a:lvl3pPr>
            <a:lvl4pPr marL="1200150" indent="0">
              <a:buNone/>
              <a:defRPr sz="1750"/>
            </a:lvl4pPr>
            <a:lvl5pPr marL="1600200" indent="0">
              <a:buNone/>
              <a:defRPr sz="1750"/>
            </a:lvl5pPr>
            <a:lvl6pPr marL="2000250" indent="0">
              <a:buNone/>
              <a:defRPr sz="1750"/>
            </a:lvl6pPr>
            <a:lvl7pPr marL="2400300" indent="0">
              <a:buNone/>
              <a:defRPr sz="1750"/>
            </a:lvl7pPr>
            <a:lvl8pPr marL="2800350" indent="0">
              <a:buNone/>
              <a:defRPr sz="1750"/>
            </a:lvl8pPr>
            <a:lvl9pPr marL="3200400" indent="0">
              <a:buNone/>
              <a:defRPr sz="17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111" y="3086100"/>
            <a:ext cx="2580531" cy="5717382"/>
          </a:xfrm>
        </p:spPr>
        <p:txBody>
          <a:bodyPr/>
          <a:lstStyle>
            <a:lvl1pPr marL="0" indent="0">
              <a:buNone/>
              <a:defRPr sz="1400"/>
            </a:lvl1pPr>
            <a:lvl2pPr marL="400050" indent="0">
              <a:buNone/>
              <a:defRPr sz="1225"/>
            </a:lvl2pPr>
            <a:lvl3pPr marL="800100" indent="0">
              <a:buNone/>
              <a:defRPr sz="1050"/>
            </a:lvl3pPr>
            <a:lvl4pPr marL="1200150" indent="0">
              <a:buNone/>
              <a:defRPr sz="875"/>
            </a:lvl4pPr>
            <a:lvl5pPr marL="1600200" indent="0">
              <a:buNone/>
              <a:defRPr sz="875"/>
            </a:lvl5pPr>
            <a:lvl6pPr marL="2000250" indent="0">
              <a:buNone/>
              <a:defRPr sz="875"/>
            </a:lvl6pPr>
            <a:lvl7pPr marL="2400300" indent="0">
              <a:buNone/>
              <a:defRPr sz="875"/>
            </a:lvl7pPr>
            <a:lvl8pPr marL="2800350" indent="0">
              <a:buNone/>
              <a:defRPr sz="875"/>
            </a:lvl8pPr>
            <a:lvl9pPr marL="3200400" indent="0">
              <a:buNone/>
              <a:defRPr sz="8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062A-DDE1-4D4F-B305-7A4BEDF864FE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BC57C-7DF8-8848-8093-67BDC7EA6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5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069" y="547690"/>
            <a:ext cx="6900863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069" y="2738438"/>
            <a:ext cx="6900863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0069" y="9534527"/>
            <a:ext cx="180022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49A3062A-DDE1-4D4F-B305-7A4BEDF864FE}" type="datetimeFigureOut">
              <a:rPr lang="en-US" smtClean="0"/>
              <a:pPr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0331" y="9534527"/>
            <a:ext cx="270033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50706" y="9534527"/>
            <a:ext cx="180022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A10BC57C-7DF8-8848-8093-67BDC7EA65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00100" rtl="0" eaLnBrk="1" latinLnBrk="0" hangingPunct="1">
        <a:lnSpc>
          <a:spcPct val="90000"/>
        </a:lnSpc>
        <a:spcBef>
          <a:spcPct val="0"/>
        </a:spcBef>
        <a:buNone/>
        <a:defRPr sz="3850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00025" indent="-200025" algn="l" defTabSz="800100" rtl="0" eaLnBrk="1" latinLnBrk="0" hangingPunct="1">
        <a:lnSpc>
          <a:spcPct val="90000"/>
        </a:lnSpc>
        <a:spcBef>
          <a:spcPts val="875"/>
        </a:spcBef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000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0001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4001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18002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2002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4004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002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003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004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00B295-0381-214C-BB18-51E25458B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618"/>
            <a:ext cx="8001000" cy="103542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08AFDB-0EF6-D649-96CC-F857F0DFEA34}"/>
              </a:ext>
            </a:extLst>
          </p:cNvPr>
          <p:cNvSpPr/>
          <p:nvPr/>
        </p:nvSpPr>
        <p:spPr>
          <a:xfrm>
            <a:off x="0" y="1999281"/>
            <a:ext cx="8001000" cy="7300362"/>
          </a:xfrm>
          <a:prstGeom prst="rect">
            <a:avLst/>
          </a:prstGeom>
          <a:gradFill flip="none" rotWithShape="1">
            <a:gsLst>
              <a:gs pos="0">
                <a:srgbClr val="006A96">
                  <a:lumMod val="100000"/>
                  <a:alpha val="95000"/>
                </a:srgbClr>
              </a:gs>
              <a:gs pos="82000">
                <a:srgbClr val="006A96">
                  <a:alpha val="53000"/>
                </a:srgbClr>
              </a:gs>
            </a:gsLst>
            <a:lin ang="2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1F7C22-FD4F-F84B-BA20-C484D8D1B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709303"/>
            <a:ext cx="8000999" cy="743234"/>
          </a:xfrm>
          <a:effectLst/>
        </p:spPr>
        <p:txBody>
          <a:bodyPr anchor="t"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31000"/>
                    </a:prstClr>
                  </a:outerShdw>
                </a:effectLst>
                <a:latin typeface="Myriad Pro Light" panose="020B0403030403020204" pitchFamily="34" charset="0"/>
              </a:rPr>
              <a:t>Scripps Innovation Webinar Series</a:t>
            </a:r>
            <a:br>
              <a:rPr lang="en-US" sz="4000" dirty="0"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31000"/>
                    </a:prstClr>
                  </a:outerShdw>
                </a:effectLst>
                <a:latin typeface="Myriad Pro Light" panose="020B0403030403020204" pitchFamily="34" charset="0"/>
              </a:rPr>
            </a:br>
            <a:r>
              <a:rPr lang="en-US" sz="4000" dirty="0">
                <a:solidFill>
                  <a:srgbClr val="F3E500"/>
                </a:solidFill>
                <a:effectLst>
                  <a:outerShdw blurRad="152400" algn="ctr" rotWithShape="0">
                    <a:prstClr val="black">
                      <a:alpha val="31000"/>
                    </a:prstClr>
                  </a:outerShdw>
                </a:effectLst>
                <a:latin typeface="Myriad Pro Light" panose="020B0403030403020204" pitchFamily="34" charset="0"/>
              </a:rPr>
              <a:t>12 – 1 pm PST</a:t>
            </a:r>
            <a:endParaRPr lang="en-US" sz="4000" dirty="0">
              <a:solidFill>
                <a:schemeClr val="bg1"/>
              </a:solidFill>
              <a:effectLst>
                <a:outerShdw blurRad="152400" algn="ctr" rotWithShape="0">
                  <a:prstClr val="black">
                    <a:alpha val="31000"/>
                  </a:prstClr>
                </a:outerShdw>
              </a:effectLst>
              <a:latin typeface="Myriad Pro Light" panose="020B04030304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52222-3FBC-C74B-AB62-C6234C9A2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970" y="2417052"/>
            <a:ext cx="6949060" cy="5717658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3E500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  <a:latin typeface="Myriad Pro Semibold" panose="020B0503030403020204" pitchFamily="34" charset="0"/>
              </a:rPr>
              <a:t>May 29: Utilizing the Ocean’s Microbial Diversity for Pharmaceutical Inspiration</a:t>
            </a:r>
            <a:br>
              <a:rPr lang="en-US" sz="2000" b="1" dirty="0">
                <a:solidFill>
                  <a:srgbClr val="F3E500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  <a:latin typeface="Myriad Pro Semibold" panose="020B0503030403020204" pitchFamily="34" charset="0"/>
              </a:rPr>
            </a:br>
            <a:r>
              <a:rPr lang="en-US" sz="2000" b="1" i="1" dirty="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rPr>
              <a:t>Professor Paul Jensen, </a:t>
            </a:r>
            <a:r>
              <a:rPr lang="en-US" sz="2000" i="1" dirty="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rPr>
              <a:t>Center for Marine Biotechnology and Biomedicine, UC San Diego Scripps Institution of Oceanography</a:t>
            </a:r>
            <a:br>
              <a:rPr lang="en-US" sz="2000" i="1" dirty="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000" dirty="0">
                <a:solidFill>
                  <a:srgbClr val="F3E500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rPr>
              <a:t>REGISTER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3E500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  <a:latin typeface="Myriad Pro Semibold" panose="020B0503030403020204" pitchFamily="34" charset="0"/>
              </a:rPr>
              <a:t>June 10: Leveraging Nature’s Design to Innovate Technology and Reduce Plastic Microfiber Pollution</a:t>
            </a:r>
            <a:br>
              <a:rPr lang="en-US" sz="2000" b="1" dirty="0">
                <a:solidFill>
                  <a:srgbClr val="F3E500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  <a:latin typeface="Myriad Pro Semibold" panose="020B0503030403020204" pitchFamily="34" charset="0"/>
              </a:rPr>
            </a:br>
            <a:r>
              <a:rPr lang="en-US" sz="2000" b="1" i="1" dirty="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rPr>
              <a:t>Dr. Dimitri </a:t>
            </a:r>
            <a:r>
              <a:rPr lang="en-US" sz="2000" b="1" i="1" dirty="0" err="1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rPr>
              <a:t>Deheyn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2000" i="1" dirty="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rPr>
              <a:t>Associate Researcher, </a:t>
            </a:r>
            <a:br>
              <a:rPr lang="en-US" sz="2000" i="1" dirty="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000" i="1" dirty="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rPr>
              <a:t>UC San Diego Scripps Institution of Oceanography</a:t>
            </a:r>
            <a:br>
              <a:rPr lang="en-US" sz="2000" i="1" dirty="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000" dirty="0">
                <a:solidFill>
                  <a:srgbClr val="F3E500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rPr>
              <a:t>REGISTER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3E500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  <a:latin typeface="Myriad Pro Semibold" panose="020B0503030403020204" pitchFamily="34" charset="0"/>
              </a:rPr>
              <a:t>July 30: Monitoring and Predicting Harmful Algal Blooms with the California Harmful Algal Risk Mapping (C-HARM) System</a:t>
            </a:r>
            <a:br>
              <a:rPr lang="en-US" sz="2000" b="1" dirty="0">
                <a:solidFill>
                  <a:srgbClr val="F3E500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  <a:latin typeface="Myriad Pro Semibold" panose="020B0503030403020204" pitchFamily="34" charset="0"/>
              </a:rPr>
            </a:br>
            <a:r>
              <a:rPr lang="en-US" sz="2000" b="1" i="1" dirty="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rPr>
              <a:t>Clarissa Anderson, </a:t>
            </a:r>
            <a:r>
              <a:rPr lang="en-US" sz="2000" i="1" dirty="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rPr>
              <a:t>Executive Director, Southern California Coastal Observing System (SCCOOS)</a:t>
            </a:r>
            <a:br>
              <a:rPr lang="en-US" sz="2000" i="1" dirty="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000" dirty="0">
                <a:solidFill>
                  <a:srgbClr val="F3E500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rPr>
              <a:t>REGISTER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3E500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  <a:latin typeface="Myriad Pro Semibold" panose="020B0503030403020204" pitchFamily="34" charset="0"/>
              </a:rPr>
              <a:t>August TBD: US Coast Guard Blue Tech Center of Expertise </a:t>
            </a:r>
            <a:br>
              <a:rPr lang="en-US" sz="2000" b="1" dirty="0">
                <a:solidFill>
                  <a:srgbClr val="F3E500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  <a:latin typeface="Myriad Pro Semibold" panose="020B0503030403020204" pitchFamily="34" charset="0"/>
              </a:rPr>
            </a:br>
            <a:r>
              <a:rPr lang="en-US" sz="2000" b="1" i="1" dirty="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rPr>
              <a:t>Jennifer </a:t>
            </a:r>
            <a:r>
              <a:rPr lang="en-US" sz="2000" b="1" i="1" dirty="0" err="1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rPr>
              <a:t>Ibaven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2000" i="1" dirty="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rPr>
              <a:t>Program Manager, US Coast Guard Blue Tech Center of Expertise</a:t>
            </a:r>
            <a:br>
              <a:rPr lang="en-US" sz="2000" i="1" dirty="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000" dirty="0">
                <a:solidFill>
                  <a:srgbClr val="F3E500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rPr>
              <a:t>REGISTER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en-US" sz="2000" dirty="0">
              <a:solidFill>
                <a:srgbClr val="F3E500"/>
              </a:solidFill>
              <a:effectLst>
                <a:outerShdw blurRad="1905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7BD175B-FED8-AE4E-9BB2-17BF3F53C9A9}"/>
              </a:ext>
            </a:extLst>
          </p:cNvPr>
          <p:cNvSpPr txBox="1">
            <a:spLocks/>
          </p:cNvSpPr>
          <p:nvPr/>
        </p:nvSpPr>
        <p:spPr>
          <a:xfrm>
            <a:off x="-7751" y="264975"/>
            <a:ext cx="8016497" cy="478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800100" rtl="0" eaLnBrk="1" latinLnBrk="0" hangingPunct="1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00050" indent="0" algn="ctr" defTabSz="800100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800100" indent="0" algn="ctr" defTabSz="800100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200150" indent="0" algn="ctr" defTabSz="800100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600200" indent="0" algn="ctr" defTabSz="800100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000250" indent="0" algn="ctr" defTabSz="800100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0300" indent="0" algn="ctr" defTabSz="800100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0350" indent="0" algn="ctr" defTabSz="800100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0400" indent="0" algn="ctr" defTabSz="800100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500" kern="1000" cap="all" spc="50" dirty="0">
                <a:solidFill>
                  <a:schemeClr val="bg1"/>
                </a:solidFill>
              </a:rPr>
              <a:t>Join Scripps External Relations Professionals For  a New Seminar Series </a:t>
            </a:r>
            <a:endParaRPr lang="en-US" sz="1500" kern="1000" cap="all" spc="50" dirty="0">
              <a:solidFill>
                <a:srgbClr val="F3E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7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00B295-0381-214C-BB18-51E25458B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618"/>
            <a:ext cx="8001000" cy="103542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08AFDB-0EF6-D649-96CC-F857F0DFEA34}"/>
              </a:ext>
            </a:extLst>
          </p:cNvPr>
          <p:cNvSpPr/>
          <p:nvPr/>
        </p:nvSpPr>
        <p:spPr>
          <a:xfrm>
            <a:off x="0" y="3254189"/>
            <a:ext cx="8001000" cy="5728448"/>
          </a:xfrm>
          <a:prstGeom prst="rect">
            <a:avLst/>
          </a:prstGeom>
          <a:gradFill flip="none" rotWithShape="1">
            <a:gsLst>
              <a:gs pos="0">
                <a:srgbClr val="006A96">
                  <a:lumMod val="100000"/>
                  <a:alpha val="85000"/>
                </a:srgbClr>
              </a:gs>
              <a:gs pos="82000">
                <a:srgbClr val="006A96">
                  <a:alpha val="0"/>
                </a:srgbClr>
              </a:gs>
            </a:gsLst>
            <a:lin ang="2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1F7C22-FD4F-F84B-BA20-C484D8D1B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853" y="1038771"/>
            <a:ext cx="7301444" cy="743234"/>
          </a:xfrm>
          <a:effectLst/>
        </p:spPr>
        <p:txBody>
          <a:bodyPr anchor="t">
            <a:noAutofit/>
          </a:bodyPr>
          <a:lstStyle/>
          <a:p>
            <a:pPr algn="l"/>
            <a:r>
              <a:rPr lang="en-US" sz="5500" dirty="0">
                <a:solidFill>
                  <a:schemeClr val="bg1"/>
                </a:solidFill>
                <a:effectLst>
                  <a:outerShdw blurRad="241300" algn="ctr" rotWithShape="0">
                    <a:prstClr val="black">
                      <a:alpha val="82000"/>
                    </a:prstClr>
                  </a:outerShdw>
                </a:effectLst>
                <a:latin typeface="Myriad Pro Light" panose="020B0403030403020204" pitchFamily="34" charset="0"/>
              </a:rPr>
              <a:t>Outside the Lab Lessons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52222-3FBC-C74B-AB62-C6234C9A2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153" y="3662087"/>
            <a:ext cx="6950777" cy="226807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outerShdw blurRad="533400" algn="ctr" rotWithShape="0">
                    <a:prstClr val="black">
                      <a:alpha val="40000"/>
                    </a:prstClr>
                  </a:outerShdw>
                </a:effectLst>
              </a:rPr>
              <a:t>July 2019 SCHEDULE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F3E500"/>
                </a:solidFill>
                <a:effectLst>
                  <a:outerShdw blurRad="533400" algn="ctr" rotWithShape="0">
                    <a:prstClr val="black">
                      <a:alpha val="40000"/>
                    </a:prstClr>
                  </a:outerShdw>
                </a:effectLst>
                <a:latin typeface="Myriad Pro Semibold" panose="020B0503030403020204" pitchFamily="34" charset="0"/>
              </a:rPr>
              <a:t>Integrating Broader Impacts </a:t>
            </a:r>
            <a:br>
              <a:rPr lang="en-US" sz="2800" dirty="0">
                <a:solidFill>
                  <a:srgbClr val="F3E500"/>
                </a:solidFill>
                <a:effectLst>
                  <a:outerShdw blurRad="533400" algn="ctr" rotWithShape="0">
                    <a:prstClr val="black">
                      <a:alpha val="40000"/>
                    </a:prstClr>
                  </a:outerShdw>
                </a:effectLst>
                <a:latin typeface="Myriad Pro Semibold" panose="020B0503030403020204" pitchFamily="34" charset="0"/>
              </a:rPr>
            </a:br>
            <a:r>
              <a:rPr lang="en-US" sz="2800" dirty="0">
                <a:solidFill>
                  <a:srgbClr val="F3E500"/>
                </a:solidFill>
                <a:effectLst>
                  <a:outerShdw blurRad="533400" algn="ctr" rotWithShape="0">
                    <a:prstClr val="black">
                      <a:alpha val="40000"/>
                    </a:prstClr>
                  </a:outerShdw>
                </a:effectLst>
                <a:latin typeface="Myriad Pro Semibold" panose="020B0503030403020204" pitchFamily="34" charset="0"/>
              </a:rPr>
              <a:t>into your Research Proposals</a:t>
            </a:r>
            <a:br>
              <a:rPr lang="en-US" sz="2300" b="1" dirty="0">
                <a:solidFill>
                  <a:srgbClr val="F3E500"/>
                </a:solidFill>
                <a:effectLst>
                  <a:outerShdw blurRad="533400" algn="ctr" rotWithShape="0">
                    <a:prstClr val="black">
                      <a:alpha val="40000"/>
                    </a:prstClr>
                  </a:outerShdw>
                </a:effectLst>
                <a:latin typeface="Myriad Pro Semibold" panose="020B0503030403020204" pitchFamily="34" charset="0"/>
              </a:rPr>
            </a:br>
            <a:r>
              <a:rPr lang="en-US" sz="2000" b="1" i="1" dirty="0">
                <a:solidFill>
                  <a:schemeClr val="bg1"/>
                </a:solidFill>
                <a:effectLst>
                  <a:outerShdw blurRad="533400" algn="ctr" rotWithShape="0">
                    <a:prstClr val="black">
                      <a:alpha val="40000"/>
                    </a:prstClr>
                  </a:outerShdw>
                </a:effectLst>
              </a:rPr>
              <a:t>Cheryl Peach, </a:t>
            </a:r>
            <a:r>
              <a:rPr lang="en-US" sz="2000" i="1" dirty="0">
                <a:solidFill>
                  <a:schemeClr val="bg1"/>
                </a:solidFill>
                <a:effectLst>
                  <a:outerShdw blurRad="533400" algn="ctr" rotWithShape="0">
                    <a:prstClr val="black">
                      <a:alpha val="40000"/>
                    </a:prstClr>
                  </a:outerShdw>
                </a:effectLst>
              </a:rPr>
              <a:t>Director Scripps Educational Alliances</a:t>
            </a:r>
            <a:br>
              <a:rPr lang="en-US" sz="2000" i="1" dirty="0">
                <a:solidFill>
                  <a:schemeClr val="bg1"/>
                </a:solidFill>
                <a:effectLst>
                  <a:outerShdw blurRad="5334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533400" algn="ctr" rotWithShape="0">
                    <a:prstClr val="black">
                      <a:alpha val="40000"/>
                    </a:prstClr>
                  </a:outerShdw>
                </a:effectLst>
              </a:rPr>
              <a:t>Wednesday July 17 | 12:30-1:30 pm | Eckart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533400" algn="ctr" rotWithShape="0">
                    <a:prstClr val="black">
                      <a:alpha val="40000"/>
                    </a:prstClr>
                  </a:outerShdw>
                </a:effectLst>
              </a:rPr>
              <a:t>SeaCave</a:t>
            </a:r>
            <a:r>
              <a:rPr lang="en-US" sz="2000" dirty="0">
                <a:solidFill>
                  <a:schemeClr val="bg1"/>
                </a:solidFill>
                <a:effectLst>
                  <a:outerShdw blurRad="533400" algn="ctr" rotWithShape="0">
                    <a:prstClr val="black">
                      <a:alpha val="40000"/>
                    </a:prstClr>
                  </a:outerShdw>
                </a:effectLst>
              </a:rPr>
              <a:t> Room 123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1BCE72-D505-8E4E-B91C-E1BA76022A3C}"/>
              </a:ext>
            </a:extLst>
          </p:cNvPr>
          <p:cNvSpPr txBox="1">
            <a:spLocks/>
          </p:cNvSpPr>
          <p:nvPr/>
        </p:nvSpPr>
        <p:spPr>
          <a:xfrm>
            <a:off x="447783" y="1746565"/>
            <a:ext cx="6853661" cy="158675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algn="ctr" defTabSz="8001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50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3000" b="1" i="1" dirty="0">
                <a:solidFill>
                  <a:srgbClr val="F3E500"/>
                </a:solidFill>
                <a:effectLst>
                  <a:outerShdw blurRad="241300" algn="ctr" rotWithShape="0">
                    <a:prstClr val="black">
                      <a:alpha val="82000"/>
                    </a:prstClr>
                  </a:outerShdw>
                </a:effectLst>
                <a:latin typeface="Myriad Pro Semibold" panose="020B0503030403020204" pitchFamily="34" charset="0"/>
              </a:rPr>
              <a:t>Build your toolkit for funding, outreach</a:t>
            </a:r>
          </a:p>
          <a:p>
            <a:pPr algn="l">
              <a:lnSpc>
                <a:spcPct val="100000"/>
              </a:lnSpc>
            </a:pPr>
            <a:r>
              <a:rPr lang="en-US" sz="3000" b="1" i="1" dirty="0">
                <a:solidFill>
                  <a:srgbClr val="F3E500"/>
                </a:solidFill>
                <a:effectLst>
                  <a:outerShdw blurRad="241300" algn="ctr" rotWithShape="0">
                    <a:prstClr val="black">
                      <a:alpha val="82000"/>
                    </a:prstClr>
                  </a:outerShdw>
                </a:effectLst>
                <a:latin typeface="Myriad Pro Semibold" panose="020B0503030403020204" pitchFamily="34" charset="0"/>
              </a:rPr>
              <a:t>    and communication success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AA6EABE-2054-394E-9997-571E96C43ABB}"/>
              </a:ext>
            </a:extLst>
          </p:cNvPr>
          <p:cNvSpPr txBox="1">
            <a:spLocks/>
          </p:cNvSpPr>
          <p:nvPr/>
        </p:nvSpPr>
        <p:spPr>
          <a:xfrm>
            <a:off x="678188" y="8228658"/>
            <a:ext cx="6804773" cy="656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800100" rtl="0" eaLnBrk="1" latinLnBrk="0" hangingPunct="1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00050" indent="0" algn="ctr" defTabSz="800100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800100" indent="0" algn="ctr" defTabSz="800100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200150" indent="0" algn="ctr" defTabSz="800100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600200" indent="0" algn="ctr" defTabSz="800100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000250" indent="0" algn="ctr" defTabSz="800100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0300" indent="0" algn="ctr" defTabSz="800100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0350" indent="0" algn="ctr" defTabSz="800100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0400" indent="0" algn="ctr" defTabSz="800100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sz="1300" dirty="0">
                <a:solidFill>
                  <a:schemeClr val="bg1"/>
                </a:solidFill>
                <a:effectLst>
                  <a:outerShdw blurRad="533400" algn="ctr" rotWithShape="0">
                    <a:prstClr val="black">
                      <a:alpha val="40000"/>
                    </a:prstClr>
                  </a:outerShdw>
                </a:effectLst>
              </a:rPr>
              <a:t>The series is open to all. Coffee, tea and light refreshments will be served. Please RSVP here.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93C1211-F784-0F47-8FD2-56BC67E0A9F5}"/>
              </a:ext>
            </a:extLst>
          </p:cNvPr>
          <p:cNvSpPr txBox="1">
            <a:spLocks/>
          </p:cNvSpPr>
          <p:nvPr/>
        </p:nvSpPr>
        <p:spPr>
          <a:xfrm>
            <a:off x="687153" y="6019808"/>
            <a:ext cx="6950777" cy="2208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800100" rtl="0" eaLnBrk="1" latinLnBrk="0" hangingPunct="1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00050" indent="0" algn="ctr" defTabSz="800100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800100" indent="0" algn="ctr" defTabSz="800100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200150" indent="0" algn="ctr" defTabSz="800100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600200" indent="0" algn="ctr" defTabSz="800100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000250" indent="0" algn="ctr" defTabSz="800100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0300" indent="0" algn="ctr" defTabSz="800100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0350" indent="0" algn="ctr" defTabSz="800100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0400" indent="0" algn="ctr" defTabSz="800100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sz="2800" dirty="0" err="1">
                <a:solidFill>
                  <a:srgbClr val="F3E500"/>
                </a:solidFill>
                <a:effectLst>
                  <a:outerShdw blurRad="533400" algn="ctr" rotWithShape="0">
                    <a:prstClr val="black">
                      <a:alpha val="40000"/>
                    </a:prstClr>
                  </a:outerShdw>
                </a:effectLst>
                <a:latin typeface="Myriad Pro Semibold" panose="020B0503030403020204" pitchFamily="34" charset="0"/>
              </a:rPr>
              <a:t>Shhh</a:t>
            </a:r>
            <a:r>
              <a:rPr lang="en-US" sz="2800" dirty="0">
                <a:solidFill>
                  <a:srgbClr val="F3E500"/>
                </a:solidFill>
                <a:effectLst>
                  <a:outerShdw blurRad="533400" algn="ctr" rotWithShape="0">
                    <a:prstClr val="black">
                      <a:alpha val="40000"/>
                    </a:prstClr>
                  </a:outerShdw>
                </a:effectLst>
                <a:latin typeface="Myriad Pro Semibold" panose="020B0503030403020204" pitchFamily="34" charset="0"/>
              </a:rPr>
              <a:t>!  Successfully managing confidentiality and IP protections when working with outside collaborators</a:t>
            </a:r>
            <a:br>
              <a:rPr lang="en-US" sz="2800" dirty="0">
                <a:solidFill>
                  <a:srgbClr val="F3E500"/>
                </a:solidFill>
                <a:effectLst>
                  <a:outerShdw blurRad="533400" algn="ctr" rotWithShape="0">
                    <a:prstClr val="black">
                      <a:alpha val="40000"/>
                    </a:prstClr>
                  </a:outerShdw>
                </a:effectLst>
                <a:latin typeface="Myriad Pro Semibold" panose="020B0503030403020204" pitchFamily="34" charset="0"/>
              </a:rPr>
            </a:br>
            <a:r>
              <a:rPr lang="en-US" sz="2000" b="1" i="1" dirty="0">
                <a:solidFill>
                  <a:schemeClr val="bg1"/>
                </a:solidFill>
                <a:effectLst>
                  <a:outerShdw blurRad="533400" algn="ctr" rotWithShape="0">
                    <a:prstClr val="black">
                      <a:alpha val="40000"/>
                    </a:prstClr>
                  </a:outerShdw>
                </a:effectLst>
              </a:rPr>
              <a:t>Andrea </a:t>
            </a:r>
            <a:r>
              <a:rPr lang="en-US" sz="2000" b="1" i="1" dirty="0" err="1">
                <a:solidFill>
                  <a:schemeClr val="bg1"/>
                </a:solidFill>
                <a:effectLst>
                  <a:outerShdw blurRad="533400" algn="ctr" rotWithShape="0">
                    <a:prstClr val="black">
                      <a:alpha val="40000"/>
                    </a:prstClr>
                  </a:outerShdw>
                </a:effectLst>
              </a:rPr>
              <a:t>Lupu</a:t>
            </a:r>
            <a:r>
              <a:rPr lang="en-US" sz="2000" b="1" i="1" dirty="0">
                <a:solidFill>
                  <a:schemeClr val="bg1"/>
                </a:solidFill>
                <a:effectLst>
                  <a:outerShdw blurRad="533400" algn="c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2000" i="1" dirty="0">
                <a:solidFill>
                  <a:schemeClr val="bg1"/>
                </a:solidFill>
                <a:effectLst>
                  <a:outerShdw blurRad="533400" algn="ctr" rotWithShape="0">
                    <a:prstClr val="black">
                      <a:alpha val="40000"/>
                    </a:prstClr>
                  </a:outerShdw>
                </a:effectLst>
              </a:rPr>
              <a:t>Principal Contract and Grant Analyst</a:t>
            </a:r>
            <a:br>
              <a:rPr lang="en-US" sz="2000" i="1" dirty="0">
                <a:solidFill>
                  <a:schemeClr val="bg1"/>
                </a:solidFill>
                <a:effectLst>
                  <a:outerShdw blurRad="5334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533400" algn="ctr" rotWithShape="0">
                    <a:prstClr val="black">
                      <a:alpha val="40000"/>
                    </a:prstClr>
                  </a:outerShdw>
                </a:effectLst>
              </a:rPr>
              <a:t>Tuesday July 30 | 1:30-2:30 pm | Old Scripps Building Room 10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5542CEB-07DD-3A42-ADBD-59D6501C5CDB}"/>
              </a:ext>
            </a:extLst>
          </p:cNvPr>
          <p:cNvSpPr txBox="1">
            <a:spLocks/>
          </p:cNvSpPr>
          <p:nvPr/>
        </p:nvSpPr>
        <p:spPr>
          <a:xfrm>
            <a:off x="-7751" y="402855"/>
            <a:ext cx="8016497" cy="478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800100" rtl="0" eaLnBrk="1" latinLnBrk="0" hangingPunct="1">
              <a:lnSpc>
                <a:spcPct val="90000"/>
              </a:lnSpc>
              <a:spcBef>
                <a:spcPts val="875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00050" indent="0" algn="ctr" defTabSz="800100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800100" indent="0" algn="ctr" defTabSz="800100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200150" indent="0" algn="ctr" defTabSz="800100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600200" indent="0" algn="ctr" defTabSz="800100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000250" indent="0" algn="ctr" defTabSz="800100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0300" indent="0" algn="ctr" defTabSz="800100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0350" indent="0" algn="ctr" defTabSz="800100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0400" indent="0" algn="ctr" defTabSz="800100" rtl="0" eaLnBrk="1" latinLnBrk="0" hangingPunct="1">
              <a:lnSpc>
                <a:spcPct val="90000"/>
              </a:lnSpc>
              <a:spcBef>
                <a:spcPts val="438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500" kern="1000" cap="all" spc="50" dirty="0">
                <a:solidFill>
                  <a:schemeClr val="bg1"/>
                </a:solidFill>
              </a:rPr>
              <a:t>Join Scripps External Relations Professionals For  a New Seminar Series </a:t>
            </a:r>
            <a:endParaRPr lang="en-US" sz="1500" kern="1000" cap="all" spc="50" dirty="0">
              <a:solidFill>
                <a:srgbClr val="F3E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99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1273</TotalTime>
  <Words>264</Words>
  <Application>Microsoft Macintosh PowerPoint</Application>
  <PresentationFormat>Custom</PresentationFormat>
  <Paragraphs>16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Myriad Pro</vt:lpstr>
      <vt:lpstr>Myriad Pro Light</vt:lpstr>
      <vt:lpstr>Myriad Pro Semibold</vt:lpstr>
      <vt:lpstr>Office Theme</vt:lpstr>
      <vt:lpstr>Scripps Innovation Webinar Series 12 – 1 pm PST</vt:lpstr>
      <vt:lpstr>Outside the Lab Lessons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Toombs, Christopher</dc:creator>
  <cp:lastModifiedBy>Toombs, Christopher</cp:lastModifiedBy>
  <cp:revision>22</cp:revision>
  <cp:lastPrinted>2019-07-11T00:25:58Z</cp:lastPrinted>
  <dcterms:created xsi:type="dcterms:W3CDTF">2019-07-10T21:29:24Z</dcterms:created>
  <dcterms:modified xsi:type="dcterms:W3CDTF">2020-05-11T16:41:02Z</dcterms:modified>
</cp:coreProperties>
</file>