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3"/>
  </p:notesMasterIdLst>
  <p:sldIdLst>
    <p:sldId id="271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zra Van Everbroeck" initials="" lastIdx="1" clrIdx="0"/>
  <p:cmAuthor id="1" name="Susie Pike-Humphrey" initials="" lastIdx="2" clrIdx="1"/>
  <p:cmAuthor id="2" name="Keiara Auzenne" initials="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84"/>
    <p:restoredTop sz="94521"/>
  </p:normalViewPr>
  <p:slideViewPr>
    <p:cSldViewPr snapToGrid="0">
      <p:cViewPr varScale="1">
        <p:scale>
          <a:sx n="106" d="100"/>
          <a:sy n="106" d="100"/>
        </p:scale>
        <p:origin x="21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0504d1c96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10504d1c96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Slide - White+Seal">
  <p:cSld name="5_Title Slide - White+Seal">
    <p:bg>
      <p:bgPr>
        <a:solidFill>
          <a:srgbClr val="13294A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9447" y="4620437"/>
            <a:ext cx="3125537" cy="39069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"/>
          <p:cNvSpPr/>
          <p:nvPr/>
        </p:nvSpPr>
        <p:spPr>
          <a:xfrm>
            <a:off x="-105568" y="4571999"/>
            <a:ext cx="659146" cy="647597"/>
          </a:xfrm>
          <a:custGeom>
            <a:avLst/>
            <a:gdLst/>
            <a:ahLst/>
            <a:cxnLst/>
            <a:rect l="l" t="t" r="r" b="b"/>
            <a:pathLst>
              <a:path w="5899869" h="5796501" extrusionOk="0">
                <a:moveTo>
                  <a:pt x="4431664" y="3180611"/>
                </a:moveTo>
                <a:lnTo>
                  <a:pt x="5620384" y="4369332"/>
                </a:lnTo>
                <a:lnTo>
                  <a:pt x="4868985" y="5120730"/>
                </a:lnTo>
                <a:lnTo>
                  <a:pt x="2527325" y="5100851"/>
                </a:lnTo>
                <a:close/>
                <a:moveTo>
                  <a:pt x="1554481" y="282360"/>
                </a:moveTo>
                <a:lnTo>
                  <a:pt x="2743201" y="1471081"/>
                </a:lnTo>
                <a:lnTo>
                  <a:pt x="799106" y="3423126"/>
                </a:lnTo>
                <a:cubicBezTo>
                  <a:pt x="797781" y="2629321"/>
                  <a:pt x="796455" y="1835515"/>
                  <a:pt x="795130" y="1041710"/>
                </a:cubicBezTo>
                <a:close/>
                <a:moveTo>
                  <a:pt x="4711149" y="0"/>
                </a:moveTo>
                <a:lnTo>
                  <a:pt x="5899869" y="1188721"/>
                </a:lnTo>
                <a:lnTo>
                  <a:pt x="1307990" y="5796501"/>
                </a:lnTo>
                <a:lnTo>
                  <a:pt x="0" y="4735002"/>
                </a:lnTo>
                <a:close/>
              </a:path>
            </a:pathLst>
          </a:custGeom>
          <a:solidFill>
            <a:srgbClr val="007DB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Slide - Light Photo">
  <p:cSld name="4_Title Slide - Light Photo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700"/>
              <a:buFont typeface="Calibri"/>
              <a:buNone/>
              <a:defRPr sz="270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6C92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Slide - White+Seal">
  <p:cSld name="6_Title Slide - White+Seal">
    <p:bg>
      <p:bgPr>
        <a:solidFill>
          <a:srgbClr val="006A96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7" name="Google Shape;27;p4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pic>
        <p:nvPicPr>
          <p:cNvPr id="29" name="Google Shape;2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9447" y="4620437"/>
            <a:ext cx="3125537" cy="39069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4"/>
          <p:cNvSpPr/>
          <p:nvPr/>
        </p:nvSpPr>
        <p:spPr>
          <a:xfrm>
            <a:off x="-105568" y="4571999"/>
            <a:ext cx="659146" cy="647597"/>
          </a:xfrm>
          <a:custGeom>
            <a:avLst/>
            <a:gdLst/>
            <a:ahLst/>
            <a:cxnLst/>
            <a:rect l="l" t="t" r="r" b="b"/>
            <a:pathLst>
              <a:path w="5899869" h="5796501" extrusionOk="0">
                <a:moveTo>
                  <a:pt x="4431664" y="3180611"/>
                </a:moveTo>
                <a:lnTo>
                  <a:pt x="5620384" y="4369332"/>
                </a:lnTo>
                <a:lnTo>
                  <a:pt x="4868985" y="5120730"/>
                </a:lnTo>
                <a:lnTo>
                  <a:pt x="2527325" y="5100851"/>
                </a:lnTo>
                <a:close/>
                <a:moveTo>
                  <a:pt x="1554481" y="282360"/>
                </a:moveTo>
                <a:lnTo>
                  <a:pt x="2743201" y="1471081"/>
                </a:lnTo>
                <a:lnTo>
                  <a:pt x="799106" y="3423126"/>
                </a:lnTo>
                <a:cubicBezTo>
                  <a:pt x="797781" y="2629321"/>
                  <a:pt x="796455" y="1835515"/>
                  <a:pt x="795130" y="1041710"/>
                </a:cubicBezTo>
                <a:close/>
                <a:moveTo>
                  <a:pt x="4711149" y="0"/>
                </a:moveTo>
                <a:lnTo>
                  <a:pt x="5899869" y="1188721"/>
                </a:lnTo>
                <a:lnTo>
                  <a:pt x="1307990" y="5796501"/>
                </a:lnTo>
                <a:lnTo>
                  <a:pt x="0" y="4735002"/>
                </a:lnTo>
                <a:close/>
              </a:path>
            </a:pathLst>
          </a:custGeom>
          <a:solidFill>
            <a:srgbClr val="007DB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Slide-Light Photo">
  <p:cSld name="1_Section Slide-Light Photo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5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006C92"/>
              </a:buClr>
              <a:buSzPts val="2700"/>
              <a:buFont typeface="Calibri"/>
              <a:buNone/>
              <a:defRPr sz="2700" b="1" cap="none">
                <a:solidFill>
                  <a:srgbClr val="006C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006C92"/>
              </a:buClr>
              <a:buSzPts val="1500"/>
              <a:buNone/>
              <a:defRPr sz="1500">
                <a:solidFill>
                  <a:srgbClr val="006C92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Section Slide">
  <p:cSld name="5_Section Slide">
    <p:bg>
      <p:bgPr>
        <a:solidFill>
          <a:srgbClr val="13294A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6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9447" y="4620437"/>
            <a:ext cx="3125537" cy="390693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/>
          <p:nvPr/>
        </p:nvSpPr>
        <p:spPr>
          <a:xfrm>
            <a:off x="-105568" y="4571999"/>
            <a:ext cx="659146" cy="647597"/>
          </a:xfrm>
          <a:custGeom>
            <a:avLst/>
            <a:gdLst/>
            <a:ahLst/>
            <a:cxnLst/>
            <a:rect l="l" t="t" r="r" b="b"/>
            <a:pathLst>
              <a:path w="5899869" h="5796501" extrusionOk="0">
                <a:moveTo>
                  <a:pt x="4431664" y="3180611"/>
                </a:moveTo>
                <a:lnTo>
                  <a:pt x="5620384" y="4369332"/>
                </a:lnTo>
                <a:lnTo>
                  <a:pt x="4868985" y="5120730"/>
                </a:lnTo>
                <a:lnTo>
                  <a:pt x="2527325" y="5100851"/>
                </a:lnTo>
                <a:close/>
                <a:moveTo>
                  <a:pt x="1554481" y="282360"/>
                </a:moveTo>
                <a:lnTo>
                  <a:pt x="2743201" y="1471081"/>
                </a:lnTo>
                <a:lnTo>
                  <a:pt x="799106" y="3423126"/>
                </a:lnTo>
                <a:cubicBezTo>
                  <a:pt x="797781" y="2629321"/>
                  <a:pt x="796455" y="1835515"/>
                  <a:pt x="795130" y="1041710"/>
                </a:cubicBezTo>
                <a:close/>
                <a:moveTo>
                  <a:pt x="4711149" y="0"/>
                </a:moveTo>
                <a:lnTo>
                  <a:pt x="5899869" y="1188721"/>
                </a:lnTo>
                <a:lnTo>
                  <a:pt x="1307990" y="5796501"/>
                </a:lnTo>
                <a:lnTo>
                  <a:pt x="0" y="4735002"/>
                </a:lnTo>
                <a:close/>
              </a:path>
            </a:pathLst>
          </a:custGeom>
          <a:solidFill>
            <a:srgbClr val="007DB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Section Slide">
  <p:cSld name="6_Section Slide">
    <p:bg>
      <p:bgPr>
        <a:solidFill>
          <a:srgbClr val="006A96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6" name="Google Shape;46;p7"/>
          <p:cNvSpPr txBox="1">
            <a:spLocks noGrp="1"/>
          </p:cNvSpPr>
          <p:nvPr>
            <p:ph type="ctrTitle"/>
          </p:nvPr>
        </p:nvSpPr>
        <p:spPr>
          <a:xfrm>
            <a:off x="288702" y="1383672"/>
            <a:ext cx="85482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Calibri"/>
              <a:buNone/>
              <a:defRPr sz="27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ubTitle" idx="1"/>
          </p:nvPr>
        </p:nvSpPr>
        <p:spPr>
          <a:xfrm>
            <a:off x="288702" y="2595839"/>
            <a:ext cx="8548212" cy="1714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lvl="1" algn="ctr">
              <a:spcBef>
                <a:spcPts val="180"/>
              </a:spcBef>
              <a:spcAft>
                <a:spcPts val="0"/>
              </a:spcAft>
              <a:buClr>
                <a:srgbClr val="929293"/>
              </a:buClr>
              <a:buSzPts val="900"/>
              <a:buNone/>
              <a:defRPr>
                <a:solidFill>
                  <a:srgbClr val="929293"/>
                </a:solidFill>
              </a:defRPr>
            </a:lvl2pPr>
            <a:lvl3pPr lvl="2" algn="ctr">
              <a:spcBef>
                <a:spcPts val="169"/>
              </a:spcBef>
              <a:spcAft>
                <a:spcPts val="0"/>
              </a:spcAft>
              <a:buClr>
                <a:srgbClr val="929293"/>
              </a:buClr>
              <a:buSzPts val="844"/>
              <a:buNone/>
              <a:defRPr>
                <a:solidFill>
                  <a:srgbClr val="929293"/>
                </a:solidFill>
              </a:defRPr>
            </a:lvl3pPr>
            <a:lvl4pPr lvl="3" algn="ctr">
              <a:spcBef>
                <a:spcPts val="146"/>
              </a:spcBef>
              <a:spcAft>
                <a:spcPts val="0"/>
              </a:spcAft>
              <a:buClr>
                <a:srgbClr val="929293"/>
              </a:buClr>
              <a:buSzPts val="731"/>
              <a:buNone/>
              <a:defRPr>
                <a:solidFill>
                  <a:srgbClr val="929293"/>
                </a:solidFill>
              </a:defRPr>
            </a:lvl4pPr>
            <a:lvl5pPr lvl="4" algn="ctr">
              <a:spcBef>
                <a:spcPts val="135"/>
              </a:spcBef>
              <a:spcAft>
                <a:spcPts val="0"/>
              </a:spcAft>
              <a:buClr>
                <a:srgbClr val="929293"/>
              </a:buClr>
              <a:buSzPts val="675"/>
              <a:buNone/>
              <a:defRPr>
                <a:solidFill>
                  <a:srgbClr val="929293"/>
                </a:solidFill>
              </a:defRPr>
            </a:lvl5pPr>
            <a:lvl6pPr lvl="5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6pPr>
            <a:lvl7pPr lvl="6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7pPr>
            <a:lvl8pPr lvl="7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8pPr>
            <a:lvl9pPr lvl="8" algn="ctr">
              <a:spcBef>
                <a:spcPts val="225"/>
              </a:spcBef>
              <a:spcAft>
                <a:spcPts val="0"/>
              </a:spcAft>
              <a:buClr>
                <a:srgbClr val="929293"/>
              </a:buClr>
              <a:buSzPts val="1125"/>
              <a:buNone/>
              <a:defRPr>
                <a:solidFill>
                  <a:srgbClr val="929293"/>
                </a:solidFill>
              </a:defRPr>
            </a:lvl9pPr>
          </a:lstStyle>
          <a:p>
            <a:endParaRPr/>
          </a:p>
        </p:txBody>
      </p:sp>
      <p:pic>
        <p:nvPicPr>
          <p:cNvPr id="48" name="Google Shape;4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89447" y="4620437"/>
            <a:ext cx="3125537" cy="390693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7"/>
          <p:cNvSpPr/>
          <p:nvPr/>
        </p:nvSpPr>
        <p:spPr>
          <a:xfrm>
            <a:off x="-105568" y="4571999"/>
            <a:ext cx="659146" cy="647597"/>
          </a:xfrm>
          <a:custGeom>
            <a:avLst/>
            <a:gdLst/>
            <a:ahLst/>
            <a:cxnLst/>
            <a:rect l="l" t="t" r="r" b="b"/>
            <a:pathLst>
              <a:path w="5899869" h="5796501" extrusionOk="0">
                <a:moveTo>
                  <a:pt x="4431664" y="3180611"/>
                </a:moveTo>
                <a:lnTo>
                  <a:pt x="5620384" y="4369332"/>
                </a:lnTo>
                <a:lnTo>
                  <a:pt x="4868985" y="5120730"/>
                </a:lnTo>
                <a:lnTo>
                  <a:pt x="2527325" y="5100851"/>
                </a:lnTo>
                <a:close/>
                <a:moveTo>
                  <a:pt x="1554481" y="282360"/>
                </a:moveTo>
                <a:lnTo>
                  <a:pt x="2743201" y="1471081"/>
                </a:lnTo>
                <a:lnTo>
                  <a:pt x="799106" y="3423126"/>
                </a:lnTo>
                <a:cubicBezTo>
                  <a:pt x="797781" y="2629321"/>
                  <a:pt x="796455" y="1835515"/>
                  <a:pt x="795130" y="1041710"/>
                </a:cubicBezTo>
                <a:close/>
                <a:moveTo>
                  <a:pt x="4711149" y="0"/>
                </a:moveTo>
                <a:lnTo>
                  <a:pt x="5899869" y="1188721"/>
                </a:lnTo>
                <a:lnTo>
                  <a:pt x="1307990" y="5796501"/>
                </a:lnTo>
                <a:lnTo>
                  <a:pt x="0" y="4735002"/>
                </a:lnTo>
                <a:close/>
              </a:path>
            </a:pathLst>
          </a:custGeom>
          <a:solidFill>
            <a:srgbClr val="007DBA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25967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6"/>
              <a:buFont typeface="Calibri"/>
              <a:buNone/>
              <a:defRPr sz="185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25967" y="1200155"/>
            <a:ext cx="8229600" cy="3692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8575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8575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82194" algn="l" rtl="0"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ts val="844"/>
              <a:buFont typeface="Arial"/>
              <a:buChar char="•"/>
              <a:defRPr sz="8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75018" algn="l" rtl="0">
              <a:spcBef>
                <a:spcPts val="146"/>
              </a:spcBef>
              <a:spcAft>
                <a:spcPts val="0"/>
              </a:spcAft>
              <a:buClr>
                <a:schemeClr val="dk1"/>
              </a:buClr>
              <a:buSzPts val="731"/>
              <a:buFont typeface="Arial"/>
              <a:buChar char="•"/>
              <a:defRPr sz="73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71462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Char char="•"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0037" algn="l" rtl="0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1125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cripps.ucsd.edu/caspo" TargetMode="External"/><Relationship Id="rId3" Type="http://schemas.openxmlformats.org/officeDocument/2006/relationships/hyperlink" Target="https://scripps.ucsd.edu/cmbb" TargetMode="External"/><Relationship Id="rId7" Type="http://schemas.openxmlformats.org/officeDocument/2006/relationships/hyperlink" Target="https://scripps.ucsd.edu/gr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gpp.ucsd.edu/" TargetMode="External"/><Relationship Id="rId5" Type="http://schemas.openxmlformats.org/officeDocument/2006/relationships/hyperlink" Target="https://scripps.ucsd.edu/mbrd" TargetMode="External"/><Relationship Id="rId4" Type="http://schemas.openxmlformats.org/officeDocument/2006/relationships/hyperlink" Target="https://scripps.ucsd.edu/iod" TargetMode="External"/><Relationship Id="rId9" Type="http://schemas.openxmlformats.org/officeDocument/2006/relationships/hyperlink" Target="https://scripps.ucsd.edu/mp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>
            <a:spLocks noGrp="1"/>
          </p:cNvSpPr>
          <p:nvPr>
            <p:ph type="ctrTitle"/>
          </p:nvPr>
        </p:nvSpPr>
        <p:spPr>
          <a:xfrm>
            <a:off x="765700" y="0"/>
            <a:ext cx="6903000" cy="5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7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RESEARCH SECTIONS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5" name="Google Shape;165;p23"/>
          <p:cNvSpPr txBox="1">
            <a:spLocks noGrp="1"/>
          </p:cNvSpPr>
          <p:nvPr>
            <p:ph type="subTitle" idx="1"/>
          </p:nvPr>
        </p:nvSpPr>
        <p:spPr>
          <a:xfrm>
            <a:off x="487050" y="666300"/>
            <a:ext cx="81699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25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r>
              <a:rPr lang="en-US" sz="12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Research at Scripps Institution of Oceanography is organized into three administrative sections: Each of these sections is composed of smaller disciplinary and multidisciplinary research units.</a:t>
            </a:r>
            <a:endParaRPr sz="12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endParaRPr sz="135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r>
              <a:rPr lang="en-US" sz="1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Biology </a:t>
            </a:r>
            <a:endParaRPr sz="14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00000"/>
              </a:lnSpc>
              <a:spcBef>
                <a:spcPts val="240"/>
              </a:spcBef>
              <a:buClr>
                <a:schemeClr val="lt1"/>
              </a:buClr>
              <a:buSzPts val="1200"/>
            </a:pPr>
            <a:r>
              <a:rPr lang="en-US" sz="12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Section Head:  </a:t>
            </a:r>
            <a:r>
              <a:rPr lang="en-US" sz="1200" b="1" dirty="0">
                <a:latin typeface="Arial"/>
                <a:ea typeface="Arial"/>
                <a:cs typeface="Arial"/>
                <a:sym typeface="Arial"/>
              </a:rPr>
              <a:t>Jack Gilbert</a:t>
            </a:r>
            <a:r>
              <a:rPr lang="en-US" sz="1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(</a:t>
            </a:r>
            <a:r>
              <a:rPr lang="en-US" sz="1200" b="1" u="sng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jagilbert@health.ucsd.edu</a:t>
            </a:r>
            <a:r>
              <a:rPr lang="en-US" sz="1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</a:pPr>
            <a:endParaRPr sz="12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Center for Marine Biotechnology &amp; Biomedicine (CMBB)</a:t>
            </a:r>
            <a:endParaRPr sz="1200" u="sng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Integrative Oceanography Division (IOD)</a:t>
            </a:r>
            <a:endParaRPr sz="1200" u="sng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Marine Biology Research Division (MBRD)</a:t>
            </a:r>
            <a:endParaRPr sz="1200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2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sz="14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Section Head:  Gabi </a:t>
            </a:r>
            <a:r>
              <a:rPr lang="en-US" sz="1200" b="1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Laske</a:t>
            </a:r>
            <a:r>
              <a:rPr lang="en-US" sz="12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(</a:t>
            </a:r>
            <a:r>
              <a:rPr lang="en-US" sz="1200" b="1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glaske@ucsd.edu</a:t>
            </a:r>
            <a:r>
              <a:rPr lang="en-US" sz="12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Cecil H. and Ida M. Green Institute of Geophysics and Planetary Physics (IGPP)</a:t>
            </a:r>
            <a:endParaRPr sz="1200" u="sng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Geosciences Research Division (GRD)</a:t>
            </a:r>
            <a:endParaRPr sz="1200" u="sng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sz="1350" u="sng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rgbClr val="FFFFFF"/>
              </a:buClr>
              <a:buSzPts val="1500"/>
              <a:buNone/>
            </a:pPr>
            <a:endParaRPr dirty="0"/>
          </a:p>
        </p:txBody>
      </p:sp>
      <p:sp>
        <p:nvSpPr>
          <p:cNvPr id="166" name="Google Shape;166;p23"/>
          <p:cNvSpPr txBox="1"/>
          <p:nvPr/>
        </p:nvSpPr>
        <p:spPr>
          <a:xfrm>
            <a:off x="4711150" y="1308975"/>
            <a:ext cx="3265200" cy="2156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FFFF"/>
                </a:solidFill>
              </a:rPr>
              <a:t>Oceans &amp; Atmosphere</a:t>
            </a:r>
            <a:endParaRPr b="1"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FFFFFF"/>
                </a:solidFill>
              </a:rPr>
              <a:t>Section Head:  Matthew Alford  (</a:t>
            </a:r>
            <a:r>
              <a:rPr lang="en-US" sz="1200" b="1" dirty="0" err="1">
                <a:solidFill>
                  <a:srgbClr val="FFFFFF"/>
                </a:solidFill>
              </a:rPr>
              <a:t>malford@ucsd.edu</a:t>
            </a:r>
            <a:r>
              <a:rPr lang="en-US" sz="1200" b="1" dirty="0">
                <a:solidFill>
                  <a:srgbClr val="FFFFFF"/>
                </a:solidFill>
              </a:rPr>
              <a:t>)</a:t>
            </a:r>
            <a:endParaRPr sz="1200" b="1"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rgbClr val="FFFFFF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Climate, Atmospheric Science &amp; Physical Oceanography (CASPO)</a:t>
            </a:r>
            <a:endParaRPr sz="1200" u="sng" dirty="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100"/>
              </a:spcBef>
              <a:spcAft>
                <a:spcPts val="1100"/>
              </a:spcAft>
              <a:buNone/>
            </a:pPr>
            <a:r>
              <a:rPr lang="en-US" sz="1200" u="sng" dirty="0">
                <a:solidFill>
                  <a:srgbClr val="FFFFFF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Marine Physical Laboratory (MPL)</a:t>
            </a:r>
            <a:endParaRPr sz="1200" u="sng" dirty="0">
              <a:solidFill>
                <a:srgbClr val="FFFFFF"/>
              </a:solidFill>
            </a:endParaRPr>
          </a:p>
        </p:txBody>
      </p:sp>
      <p:sp>
        <p:nvSpPr>
          <p:cNvPr id="167" name="Google Shape;167;p2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1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ction Slides">
  <a:themeElements>
    <a:clrScheme name="UC San Diego Health">
      <a:dk1>
        <a:srgbClr val="464749"/>
      </a:dk1>
      <a:lt1>
        <a:srgbClr val="FFFFFF"/>
      </a:lt1>
      <a:dk2>
        <a:srgbClr val="101D3A"/>
      </a:dk2>
      <a:lt2>
        <a:srgbClr val="FFFFFF"/>
      </a:lt2>
      <a:accent1>
        <a:srgbClr val="0C68AC"/>
      </a:accent1>
      <a:accent2>
        <a:srgbClr val="15A599"/>
      </a:accent2>
      <a:accent3>
        <a:srgbClr val="0C636E"/>
      </a:accent3>
      <a:accent4>
        <a:srgbClr val="443D82"/>
      </a:accent4>
      <a:accent5>
        <a:srgbClr val="671943"/>
      </a:accent5>
      <a:accent6>
        <a:srgbClr val="A7B306"/>
      </a:accent6>
      <a:hlink>
        <a:srgbClr val="AA0023"/>
      </a:hlink>
      <a:folHlink>
        <a:srgbClr val="0C68A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134</Words>
  <Application>Microsoft Macintosh PowerPoint</Application>
  <PresentationFormat>On-screen Show (16:9)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Section Slides</vt:lpstr>
      <vt:lpstr>RESEARCH SECTIONS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FACULTY ORIENTATION CORE ADMINISTRATIVE INFORMATION FOR NEW FACULTY/RESEARCHERS </dc:title>
  <cp:lastModifiedBy>Susie Pike Humphrey</cp:lastModifiedBy>
  <cp:revision>5</cp:revision>
  <dcterms:modified xsi:type="dcterms:W3CDTF">2022-10-13T03:07:07Z</dcterms:modified>
</cp:coreProperties>
</file>