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5" r:id="rId4"/>
    <p:sldMasterId id="2147483739" r:id="rId5"/>
  </p:sldMasterIdLst>
  <p:notesMasterIdLst>
    <p:notesMasterId r:id="rId62"/>
  </p:notesMasterIdLst>
  <p:handoutMasterIdLst>
    <p:handoutMasterId r:id="rId63"/>
  </p:handoutMasterIdLst>
  <p:sldIdLst>
    <p:sldId id="274" r:id="rId6"/>
    <p:sldId id="351" r:id="rId7"/>
    <p:sldId id="353" r:id="rId8"/>
    <p:sldId id="378" r:id="rId9"/>
    <p:sldId id="397" r:id="rId10"/>
    <p:sldId id="379" r:id="rId11"/>
    <p:sldId id="359" r:id="rId12"/>
    <p:sldId id="367" r:id="rId13"/>
    <p:sldId id="352" r:id="rId14"/>
    <p:sldId id="414" r:id="rId15"/>
    <p:sldId id="303" r:id="rId16"/>
    <p:sldId id="304" r:id="rId17"/>
    <p:sldId id="321" r:id="rId18"/>
    <p:sldId id="332" r:id="rId19"/>
    <p:sldId id="325" r:id="rId20"/>
    <p:sldId id="276" r:id="rId21"/>
    <p:sldId id="302" r:id="rId22"/>
    <p:sldId id="305" r:id="rId23"/>
    <p:sldId id="327" r:id="rId24"/>
    <p:sldId id="307" r:id="rId25"/>
    <p:sldId id="363" r:id="rId26"/>
    <p:sldId id="369" r:id="rId27"/>
    <p:sldId id="365" r:id="rId28"/>
    <p:sldId id="371" r:id="rId29"/>
    <p:sldId id="396" r:id="rId30"/>
    <p:sldId id="328" r:id="rId31"/>
    <p:sldId id="333" r:id="rId32"/>
    <p:sldId id="286" r:id="rId33"/>
    <p:sldId id="310" r:id="rId34"/>
    <p:sldId id="312" r:id="rId35"/>
    <p:sldId id="330" r:id="rId36"/>
    <p:sldId id="314" r:id="rId37"/>
    <p:sldId id="366" r:id="rId38"/>
    <p:sldId id="370" r:id="rId39"/>
    <p:sldId id="383" r:id="rId40"/>
    <p:sldId id="398" r:id="rId41"/>
    <p:sldId id="315" r:id="rId42"/>
    <p:sldId id="318" r:id="rId43"/>
    <p:sldId id="319" r:id="rId44"/>
    <p:sldId id="320" r:id="rId45"/>
    <p:sldId id="323" r:id="rId46"/>
    <p:sldId id="324" r:id="rId47"/>
    <p:sldId id="375" r:id="rId48"/>
    <p:sldId id="376" r:id="rId49"/>
    <p:sldId id="343" r:id="rId50"/>
    <p:sldId id="344" r:id="rId51"/>
    <p:sldId id="336" r:id="rId52"/>
    <p:sldId id="337" r:id="rId53"/>
    <p:sldId id="339" r:id="rId54"/>
    <p:sldId id="415" r:id="rId55"/>
    <p:sldId id="388" r:id="rId56"/>
    <p:sldId id="389" r:id="rId57"/>
    <p:sldId id="390" r:id="rId58"/>
    <p:sldId id="391" r:id="rId59"/>
    <p:sldId id="393" r:id="rId60"/>
    <p:sldId id="394" r:id="rId61"/>
  </p:sldIdLst>
  <p:sldSz cx="9144000" cy="5143500" type="screen16x9"/>
  <p:notesSz cx="6858000" cy="9144000"/>
  <p:defaultTextStyle>
    <a:defPPr>
      <a:defRPr lang="en-US"/>
    </a:defPPr>
    <a:lvl1pPr marL="0" algn="l" defTabSz="4571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3" algn="l" defTabSz="4571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6" algn="l" defTabSz="4571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9" algn="l" defTabSz="4571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33" algn="l" defTabSz="4571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65" algn="l" defTabSz="4571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98" algn="l" defTabSz="4571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32" algn="l" defTabSz="4571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65" algn="l" defTabSz="4571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7DBA"/>
    <a:srgbClr val="006A96"/>
    <a:srgbClr val="F3E500"/>
    <a:srgbClr val="FFFFFF"/>
    <a:srgbClr val="13294A"/>
    <a:srgbClr val="FF00FF"/>
    <a:srgbClr val="005783"/>
    <a:srgbClr val="FFCD00"/>
    <a:srgbClr val="006C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24" autoAdjust="0"/>
    <p:restoredTop sz="96405"/>
  </p:normalViewPr>
  <p:slideViewPr>
    <p:cSldViewPr snapToGrid="0" snapToObjects="1">
      <p:cViewPr varScale="1">
        <p:scale>
          <a:sx n="152" d="100"/>
          <a:sy n="152" d="100"/>
        </p:scale>
        <p:origin x="200" y="4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63" d="100"/>
          <a:sy n="163" d="100"/>
        </p:scale>
        <p:origin x="3536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862" b="0" i="0" u="none" strike="noStrike" kern="1200" cap="none" spc="0" normalizeH="0" baseline="0" noProof="0">
                <a:ln>
                  <a:noFill/>
                </a:ln>
                <a:solidFill>
                  <a:srgbClr val="464749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Series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55-BE41-9F65-D4F837B846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55-BE41-9F65-D4F837B846B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F55-BE41-9F65-D4F837B846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19512079"/>
        <c:axId val="2019517119"/>
      </c:lineChart>
      <c:catAx>
        <c:axId val="2019512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9517119"/>
        <c:crosses val="autoZero"/>
        <c:auto val="1"/>
        <c:lblAlgn val="ctr"/>
        <c:lblOffset val="100"/>
        <c:noMultiLvlLbl val="0"/>
      </c:catAx>
      <c:valAx>
        <c:axId val="2019517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9512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623-C24D-A109-4E428AC350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623-C24D-A109-4E428AC350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623-C24D-A109-4E428AC350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623-C24D-A109-4E428AC350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DD-444E-9F79-7C9ACC251AB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623-C24D-A109-4E428AC350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623-C24D-A109-4E428AC350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623-C24D-A109-4E428AC350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623-C24D-A109-4E428AC350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DD-444E-9F79-7C9ACC251AB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1623-C24D-A109-4E428AC350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1623-C24D-A109-4E428AC350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1623-C24D-A109-4E428AC350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1623-C24D-A109-4E428AC350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DD-444E-9F79-7C9ACC251A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8DD-444E-9F79-7C9ACC251AB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8DD-444E-9F79-7C9ACC251AB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8DD-444E-9F79-7C9ACC251AB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axId val="261945168"/>
        <c:axId val="265649952"/>
      </c:scatterChart>
      <c:valAx>
        <c:axId val="261945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5649952"/>
        <c:crosses val="autoZero"/>
        <c:crossBetween val="midCat"/>
      </c:valAx>
      <c:valAx>
        <c:axId val="265649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9451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Sheet1!$A$2:$A$5</cx:f>
        <cx:lvl ptCount="4">
          <cx:pt idx="0">Category 1</cx:pt>
          <cx:pt idx="1">Category 2</cx:pt>
          <cx:pt idx="2">Category 3</cx:pt>
          <cx:pt idx="3">Category 4</cx:pt>
        </cx:lvl>
      </cx:strDim>
      <cx:numDim type="size">
        <cx:f dir="row">Sheet1!$B$2:$B$5</cx:f>
        <cx:lvl ptCount="4" formatCode="General">
          <cx:pt idx="0">4.2999999999999998</cx:pt>
          <cx:pt idx="1">2.5</cx:pt>
          <cx:pt idx="2">3.5</cx:pt>
          <cx:pt idx="3">4.5</cx:pt>
        </cx:lvl>
      </cx:numDim>
    </cx:data>
    <cx:data id="1">
      <cx:strDim type="cat">
        <cx:f dir="row">Sheet1!$A$2:$A$5</cx:f>
        <cx:lvl ptCount="4">
          <cx:pt idx="0">Category 1</cx:pt>
          <cx:pt idx="1">Category 2</cx:pt>
          <cx:pt idx="2">Category 3</cx:pt>
          <cx:pt idx="3">Category 4</cx:pt>
        </cx:lvl>
      </cx:strDim>
      <cx:numDim type="size">
        <cx:f dir="row">Sheet1!$C$2:$C$5</cx:f>
        <cx:lvl ptCount="4" formatCode="General">
          <cx:pt idx="0">2.3999999999999999</cx:pt>
          <cx:pt idx="1">4.4000000000000004</cx:pt>
          <cx:pt idx="2">1.8</cx:pt>
          <cx:pt idx="3">2.7999999999999998</cx:pt>
        </cx:lvl>
      </cx:numDim>
    </cx:data>
    <cx:data id="2">
      <cx:strDim type="cat">
        <cx:f dir="row">Sheet1!$A$2:$A$5</cx:f>
        <cx:lvl ptCount="4">
          <cx:pt idx="0">Category 1</cx:pt>
          <cx:pt idx="1">Category 2</cx:pt>
          <cx:pt idx="2">Category 3</cx:pt>
          <cx:pt idx="3">Category 4</cx:pt>
        </cx:lvl>
      </cx:strDim>
      <cx:numDim type="size">
        <cx:f dir="row">Sheet1!$D$2:$D$5</cx:f>
        <cx:lvl ptCount="4" formatCode="General">
          <cx:pt idx="0">2</cx:pt>
          <cx:pt idx="1">2</cx:pt>
          <cx:pt idx="2">3</cx:pt>
          <cx:pt idx="3">5</cx:pt>
        </cx:lvl>
      </cx:numDim>
    </cx:data>
  </cx:chartData>
  <cx:chart>
    <cx:title pos="t" align="ctr" overlay="0">
      <cx:tx>
        <cx:txData>
          <cx:v>Chart Title</cx:v>
        </cx:txData>
      </cx:tx>
      <cx:txPr>
        <a:bodyPr rot="0" spcFirstLastPara="1" vertOverflow="ellipsis" vert="horz" wrap="square" lIns="38100" tIns="19050" rIns="38100" bIns="19050" anchor="ctr" anchorCtr="1" compatLnSpc="0"/>
        <a:lstStyle/>
        <a:p>
          <a:pPr algn="ctr" rtl="0">
            <a:defRPr sz="1862" b="0" i="0" u="none" strike="noStrike" kern="1200" spc="0" baseline="0">
              <a:solidFill>
                <a:srgbClr val="464749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r>
            <a:rPr kumimoji="0" lang="en-US" sz="1862" b="0" i="0" u="none" strike="noStrike" kern="1200" cap="none" spc="0" normalizeH="0" baseline="0" noProof="0">
              <a:ln>
                <a:noFill/>
              </a:ln>
              <a:solidFill>
                <a:srgbClr val="464749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</a:rPr>
            <a:t>Chart Title</a:t>
          </a:r>
        </a:p>
      </cx:txPr>
    </cx:title>
    <cx:plotArea>
      <cx:plotAreaRegion>
        <cx:series layoutId="treemap" uniqueId="{C58880C8-00B6-9D49-A067-46A81E8A3BF4}" formatIdx="0">
          <cx:tx>
            <cx:txData>
              <cx:f>Sheet1!$B$1</cx:f>
              <cx:v>Series 1</cx:v>
            </cx:txData>
          </cx:tx>
          <cx:dataId val="0"/>
          <cx:layoutPr/>
        </cx:series>
        <cx:series layoutId="treemap" hidden="1" uniqueId="{B92ABC14-CC6C-3047-BEAA-692F04ED9AA9}" formatIdx="1">
          <cx:tx>
            <cx:txData>
              <cx:f>Sheet1!$C$1</cx:f>
              <cx:v>Series 2</cx:v>
            </cx:txData>
          </cx:tx>
          <cx:dataId val="1"/>
          <cx:layoutPr/>
        </cx:series>
        <cx:series layoutId="treemap" hidden="1" uniqueId="{B7F5E009-040D-6842-A2DA-78AC50250BF5}" formatIdx="2">
          <cx:tx>
            <cx:txData>
              <cx:f>Sheet1!$D$1</cx:f>
              <cx:v>Series 3</cx:v>
            </cx:txData>
          </cx:tx>
          <cx:dataId val="2"/>
          <cx:layoutPr/>
        </cx:series>
      </cx:plotAreaRegion>
    </cx:plotArea>
    <cx:legend pos="t" align="ctr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BE038-4255-6241-B9FC-03AB87A0C6F7}" type="datetimeFigureOut">
              <a:rPr lang="en-US" smtClean="0">
                <a:latin typeface="Arial"/>
              </a:rPr>
              <a:t>6/1/23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969C6-0B9F-7544-A0A0-9856DF52523E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07711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D0B6771E-1346-9143-B102-CAB35990CCFA}" type="datetimeFigureOut">
              <a:rPr lang="en-US" smtClean="0"/>
              <a:pPr/>
              <a:t>6/1/23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88157673-C51A-5A4F-A267-2EF8B0C08C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8694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33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133" algn="l" defTabSz="457133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266" algn="l" defTabSz="457133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399" algn="l" defTabSz="457133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533" algn="l" defTabSz="457133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5665" algn="l" defTabSz="457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98" algn="l" defTabSz="457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32" algn="l" defTabSz="457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65" algn="l" defTabSz="457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297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420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908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625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75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164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626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388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661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198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57673-C51A-5A4F-A267-2EF8B0C08C03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910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- L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88702" y="1383672"/>
            <a:ext cx="8548212" cy="1102519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2250"/>
              </a:lnSpc>
              <a:defRPr sz="2700" b="1" cap="all" baseline="0">
                <a:solidFill>
                  <a:srgbClr val="006C9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8702" y="2595839"/>
            <a:ext cx="8548212" cy="1714904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350"/>
              </a:lnSpc>
              <a:buNone/>
              <a:defRPr sz="1500" baseline="0">
                <a:solidFill>
                  <a:srgbClr val="006C92"/>
                </a:solidFill>
              </a:defRPr>
            </a:lvl1pPr>
            <a:lvl2pPr marL="257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565502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4573168" y="2"/>
            <a:ext cx="4570833" cy="5142075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451805" anchor="ctr" anchorCtr="0">
            <a:noAutofit/>
          </a:bodyPr>
          <a:lstStyle>
            <a:lvl1pPr marL="0" indent="0" algn="ctr">
              <a:buNone/>
              <a:defRPr sz="731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Arial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-86497" y="194620"/>
            <a:ext cx="4376661" cy="1179464"/>
          </a:xfrm>
          <a:noFill/>
        </p:spPr>
        <p:txBody>
          <a:bodyPr lIns="457200" tIns="182880" rIns="182880" bIns="182880" anchor="ctr" anchorCtr="0">
            <a:noAutofit/>
          </a:bodyPr>
          <a:lstStyle>
            <a:lvl1pPr algn="l">
              <a:lnSpc>
                <a:spcPts val="2250"/>
              </a:lnSpc>
              <a:defRPr sz="2400" b="1" baseline="0">
                <a:solidFill>
                  <a:srgbClr val="006A9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65760" y="1504150"/>
            <a:ext cx="3924404" cy="3417474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A96"/>
                </a:solidFill>
              </a:defRPr>
            </a:lvl1pPr>
            <a:lvl2pPr marL="25712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A96"/>
                </a:solidFill>
              </a:defRPr>
            </a:lvl2pPr>
            <a:lvl3pPr marL="51425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A96"/>
                </a:solidFill>
              </a:defRPr>
            </a:lvl3pPr>
            <a:lvl4pPr marL="771385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A96"/>
                </a:solidFill>
              </a:defRPr>
            </a:lvl4pPr>
            <a:lvl5pPr marL="1028513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A96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Slide">
    <p:bg>
      <p:bgPr>
        <a:solidFill>
          <a:srgbClr val="006A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4573168" y="2"/>
            <a:ext cx="4570833" cy="5142075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451805" anchor="ctr" anchorCtr="0">
            <a:noAutofit/>
          </a:bodyPr>
          <a:lstStyle>
            <a:lvl1pPr marL="0" indent="0" algn="ctr">
              <a:buNone/>
              <a:defRPr sz="731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Arial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-86497" y="194620"/>
            <a:ext cx="4376661" cy="1179464"/>
          </a:xfrm>
          <a:noFill/>
        </p:spPr>
        <p:txBody>
          <a:bodyPr lIns="457200" tIns="182880" rIns="182880" bIns="182880" anchor="ctr" anchorCtr="0">
            <a:noAutofit/>
          </a:bodyPr>
          <a:lstStyle>
            <a:lvl1pPr algn="l">
              <a:lnSpc>
                <a:spcPts val="2250"/>
              </a:lnSpc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65760" y="1504150"/>
            <a:ext cx="3924404" cy="3417474"/>
          </a:xfrm>
        </p:spPr>
        <p:txBody>
          <a:bodyPr lIns="0" tIns="0" rIns="0" bIns="0"/>
          <a:lstStyle>
            <a:lvl1pPr marL="257175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1pPr>
            <a:lvl2pPr marL="514302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2pPr>
            <a:lvl3pPr marL="771432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3pPr>
            <a:lvl4pPr marL="1028560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4pPr>
            <a:lvl5pPr marL="1285688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97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+Photo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17500" y="1014293"/>
            <a:ext cx="4760913" cy="3872753"/>
          </a:xfrm>
        </p:spPr>
        <p:txBody>
          <a:bodyPr anchor="ctr" anchorCtr="1"/>
          <a:lstStyle>
            <a:lvl1pPr marL="0" indent="0" algn="ctr">
              <a:buNone/>
              <a:defRPr sz="788"/>
            </a:lvl1pPr>
            <a:lvl2pPr marL="287877" indent="0">
              <a:buNone/>
              <a:defRPr sz="1744"/>
            </a:lvl2pPr>
            <a:lvl3pPr marL="575753" indent="0">
              <a:buNone/>
              <a:defRPr sz="1519"/>
            </a:lvl3pPr>
            <a:lvl4pPr marL="863632" indent="0">
              <a:buNone/>
              <a:defRPr sz="1238"/>
            </a:lvl4pPr>
            <a:lvl5pPr marL="1151508" indent="0">
              <a:buNone/>
              <a:defRPr sz="1238"/>
            </a:lvl5pPr>
            <a:lvl6pPr marL="1439385" indent="0">
              <a:buNone/>
              <a:defRPr sz="1238"/>
            </a:lvl6pPr>
            <a:lvl7pPr marL="1727263" indent="0">
              <a:buNone/>
              <a:defRPr sz="1238"/>
            </a:lvl7pPr>
            <a:lvl8pPr marL="2015138" indent="0">
              <a:buNone/>
              <a:defRPr sz="1238"/>
            </a:lvl8pPr>
            <a:lvl9pPr marL="2303018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-138436" y="188158"/>
            <a:ext cx="9005882" cy="608855"/>
          </a:xfrm>
          <a:prstGeom prst="roundRect">
            <a:avLst/>
          </a:prstGeom>
          <a:solidFill>
            <a:srgbClr val="006C92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1950"/>
              </a:lnSpc>
              <a:defRPr sz="225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93894" y="1014293"/>
            <a:ext cx="3588420" cy="3872753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1pPr>
            <a:lvl2pPr marL="25712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2pPr>
            <a:lvl3pPr marL="51425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3pPr>
            <a:lvl4pPr marL="771385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4pPr>
            <a:lvl5pPr marL="1028513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4787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+Content+PhotoLeft">
    <p:bg>
      <p:bgPr>
        <a:solidFill>
          <a:srgbClr val="006A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17500" y="1014293"/>
            <a:ext cx="4760913" cy="3872753"/>
          </a:xfrm>
        </p:spPr>
        <p:txBody>
          <a:bodyPr anchor="ctr" anchorCtr="1"/>
          <a:lstStyle>
            <a:lvl1pPr marL="0" indent="0" algn="ctr">
              <a:buNone/>
              <a:defRPr sz="788">
                <a:solidFill>
                  <a:schemeClr val="bg1"/>
                </a:solidFill>
              </a:defRPr>
            </a:lvl1pPr>
            <a:lvl2pPr marL="287877" indent="0">
              <a:buNone/>
              <a:defRPr sz="1744"/>
            </a:lvl2pPr>
            <a:lvl3pPr marL="575753" indent="0">
              <a:buNone/>
              <a:defRPr sz="1519"/>
            </a:lvl3pPr>
            <a:lvl4pPr marL="863632" indent="0">
              <a:buNone/>
              <a:defRPr sz="1238"/>
            </a:lvl4pPr>
            <a:lvl5pPr marL="1151508" indent="0">
              <a:buNone/>
              <a:defRPr sz="1238"/>
            </a:lvl5pPr>
            <a:lvl6pPr marL="1439385" indent="0">
              <a:buNone/>
              <a:defRPr sz="1238"/>
            </a:lvl6pPr>
            <a:lvl7pPr marL="1727263" indent="0">
              <a:buNone/>
              <a:defRPr sz="1238"/>
            </a:lvl7pPr>
            <a:lvl8pPr marL="2015138" indent="0">
              <a:buNone/>
              <a:defRPr sz="1238"/>
            </a:lvl8pPr>
            <a:lvl9pPr marL="2303018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-138436" y="188158"/>
            <a:ext cx="9005882" cy="608855"/>
          </a:xfrm>
          <a:prstGeom prst="roundRect">
            <a:avLst/>
          </a:prstGeom>
          <a:solidFill>
            <a:schemeClr val="bg1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1950"/>
              </a:lnSpc>
              <a:defRPr sz="2250" b="1" cap="all" baseline="0">
                <a:solidFill>
                  <a:srgbClr val="006C9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93894" y="1014293"/>
            <a:ext cx="3588420" cy="3872753"/>
          </a:xfrm>
        </p:spPr>
        <p:txBody>
          <a:bodyPr lIns="0" tIns="0" rIns="0" bIns="0"/>
          <a:lstStyle>
            <a:lvl1pPr marL="257175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1pPr>
            <a:lvl2pPr marL="514302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2pPr>
            <a:lvl3pPr marL="771432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3pPr>
            <a:lvl4pPr marL="1028560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4pPr>
            <a:lvl5pPr marL="1285688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1010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+Content+Photo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149207" y="1014294"/>
            <a:ext cx="4733107" cy="1950288"/>
          </a:xfrm>
        </p:spPr>
        <p:txBody>
          <a:bodyPr anchor="ctr" anchorCtr="1"/>
          <a:lstStyle>
            <a:lvl1pPr marL="0" indent="0" algn="ctr">
              <a:buNone/>
              <a:defRPr sz="788"/>
            </a:lvl1pPr>
            <a:lvl2pPr marL="287877" indent="0">
              <a:buNone/>
              <a:defRPr sz="1744"/>
            </a:lvl2pPr>
            <a:lvl3pPr marL="575753" indent="0">
              <a:buNone/>
              <a:defRPr sz="1519"/>
            </a:lvl3pPr>
            <a:lvl4pPr marL="863632" indent="0">
              <a:buNone/>
              <a:defRPr sz="1238"/>
            </a:lvl4pPr>
            <a:lvl5pPr marL="1151508" indent="0">
              <a:buNone/>
              <a:defRPr sz="1238"/>
            </a:lvl5pPr>
            <a:lvl6pPr marL="1439385" indent="0">
              <a:buNone/>
              <a:defRPr sz="1238"/>
            </a:lvl6pPr>
            <a:lvl7pPr marL="1727263" indent="0">
              <a:buNone/>
              <a:defRPr sz="1238"/>
            </a:lvl7pPr>
            <a:lvl8pPr marL="2015138" indent="0">
              <a:buNone/>
              <a:defRPr sz="1238"/>
            </a:lvl8pPr>
            <a:lvl9pPr marL="2303018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38436" y="188158"/>
            <a:ext cx="9005882" cy="608855"/>
          </a:xfrm>
          <a:prstGeom prst="roundRect">
            <a:avLst/>
          </a:prstGeom>
          <a:solidFill>
            <a:srgbClr val="006C92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1950"/>
              </a:lnSpc>
              <a:defRPr sz="225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46509" y="1014293"/>
            <a:ext cx="3588420" cy="3872753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1pPr>
            <a:lvl2pPr marL="25712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2pPr>
            <a:lvl3pPr marL="51425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3pPr>
            <a:lvl4pPr marL="771385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4pPr>
            <a:lvl5pPr marL="1028513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F930F5E-2E9F-5E4A-B5B7-CC7C969645BF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149207" y="3060834"/>
            <a:ext cx="4733107" cy="2071317"/>
          </a:xfrm>
        </p:spPr>
        <p:txBody>
          <a:bodyPr anchor="ctr" anchorCtr="1"/>
          <a:lstStyle>
            <a:lvl1pPr marL="0" indent="0" algn="ctr">
              <a:buNone/>
              <a:defRPr sz="788"/>
            </a:lvl1pPr>
            <a:lvl2pPr marL="287877" indent="0">
              <a:buNone/>
              <a:defRPr sz="1744"/>
            </a:lvl2pPr>
            <a:lvl3pPr marL="575753" indent="0">
              <a:buNone/>
              <a:defRPr sz="1519"/>
            </a:lvl3pPr>
            <a:lvl4pPr marL="863632" indent="0">
              <a:buNone/>
              <a:defRPr sz="1238"/>
            </a:lvl4pPr>
            <a:lvl5pPr marL="1151508" indent="0">
              <a:buNone/>
              <a:defRPr sz="1238"/>
            </a:lvl5pPr>
            <a:lvl6pPr marL="1439385" indent="0">
              <a:buNone/>
              <a:defRPr sz="1238"/>
            </a:lvl6pPr>
            <a:lvl7pPr marL="1727263" indent="0">
              <a:buNone/>
              <a:defRPr sz="1238"/>
            </a:lvl7pPr>
            <a:lvl8pPr marL="2015138" indent="0">
              <a:buNone/>
              <a:defRPr sz="1238"/>
            </a:lvl8pPr>
            <a:lvl9pPr marL="2303018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</p:spTree>
    <p:extLst>
      <p:ext uri="{BB962C8B-B14F-4D97-AF65-F5344CB8AC3E}">
        <p14:creationId xmlns:p14="http://schemas.microsoft.com/office/powerpoint/2010/main" val="733333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+Content+PhotoLeft">
    <p:bg>
      <p:bgPr>
        <a:solidFill>
          <a:srgbClr val="006A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38436" y="188158"/>
            <a:ext cx="9005882" cy="608855"/>
          </a:xfrm>
          <a:prstGeom prst="roundRect">
            <a:avLst/>
          </a:prstGeom>
          <a:solidFill>
            <a:schemeClr val="bg1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1950"/>
              </a:lnSpc>
              <a:defRPr sz="2250" b="1" cap="all" baseline="0">
                <a:solidFill>
                  <a:srgbClr val="006C9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04800" y="1025818"/>
            <a:ext cx="4182979" cy="3861227"/>
          </a:xfrm>
        </p:spPr>
        <p:txBody>
          <a:bodyPr lIns="0" tIns="0" rIns="0" bIns="0"/>
          <a:lstStyle>
            <a:lvl1pPr marL="257175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1pPr>
            <a:lvl2pPr marL="514302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2pPr>
            <a:lvl3pPr marL="771432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3pPr>
            <a:lvl4pPr marL="1028560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4pPr>
            <a:lvl5pPr marL="1285688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D22FAA-F621-7145-8FBD-4824E3A6039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42184" y="1025818"/>
            <a:ext cx="4182979" cy="3861227"/>
          </a:xfrm>
        </p:spPr>
        <p:txBody>
          <a:bodyPr lIns="0" tIns="0" rIns="0" bIns="0"/>
          <a:lstStyle>
            <a:lvl1pPr marL="257175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1pPr>
            <a:lvl2pPr marL="514302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2pPr>
            <a:lvl3pPr marL="771432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3pPr>
            <a:lvl4pPr marL="1028560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4pPr>
            <a:lvl5pPr marL="1285688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292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+Content+Photo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38436" y="188158"/>
            <a:ext cx="9005882" cy="608855"/>
          </a:xfrm>
          <a:prstGeom prst="roundRect">
            <a:avLst/>
          </a:prstGeom>
          <a:solidFill>
            <a:srgbClr val="006C92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1950"/>
              </a:lnSpc>
              <a:defRPr sz="225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04800" y="1013572"/>
            <a:ext cx="4182979" cy="3872753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1pPr>
            <a:lvl2pPr marL="25712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2pPr>
            <a:lvl3pPr marL="51425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3pPr>
            <a:lvl4pPr marL="771385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4pPr>
            <a:lvl5pPr marL="1028513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F25091-C0E8-024D-9413-E0510848B35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50205" y="1013572"/>
            <a:ext cx="4174959" cy="3872753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1pPr>
            <a:lvl2pPr marL="25712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2pPr>
            <a:lvl3pPr marL="51425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3pPr>
            <a:lvl4pPr marL="771385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4pPr>
            <a:lvl5pPr marL="1028513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0392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90068" y="1038134"/>
            <a:ext cx="1890144" cy="2650991"/>
          </a:xfrm>
        </p:spPr>
        <p:txBody>
          <a:bodyPr anchor="ctr" anchorCtr="1"/>
          <a:lstStyle>
            <a:lvl1pPr marL="0" indent="0" algn="ctr">
              <a:buNone/>
              <a:defRPr sz="788"/>
            </a:lvl1pPr>
            <a:lvl2pPr marL="287877" indent="0">
              <a:buNone/>
              <a:defRPr sz="1744"/>
            </a:lvl2pPr>
            <a:lvl3pPr marL="575753" indent="0">
              <a:buNone/>
              <a:defRPr sz="1519"/>
            </a:lvl3pPr>
            <a:lvl4pPr marL="863632" indent="0">
              <a:buNone/>
              <a:defRPr sz="1238"/>
            </a:lvl4pPr>
            <a:lvl5pPr marL="1151508" indent="0">
              <a:buNone/>
              <a:defRPr sz="1238"/>
            </a:lvl5pPr>
            <a:lvl6pPr marL="1439385" indent="0">
              <a:buNone/>
              <a:defRPr sz="1238"/>
            </a:lvl6pPr>
            <a:lvl7pPr marL="1727263" indent="0">
              <a:buNone/>
              <a:defRPr sz="1238"/>
            </a:lvl7pPr>
            <a:lvl8pPr marL="2015138" indent="0">
              <a:buNone/>
              <a:defRPr sz="1238"/>
            </a:lvl8pPr>
            <a:lvl9pPr marL="2303018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38436" y="188158"/>
            <a:ext cx="9005882" cy="608855"/>
          </a:xfrm>
          <a:prstGeom prst="roundRect">
            <a:avLst/>
          </a:prstGeom>
          <a:solidFill>
            <a:srgbClr val="006C92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1950"/>
              </a:lnSpc>
              <a:defRPr sz="225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90069" y="3824935"/>
            <a:ext cx="1890143" cy="1062111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1pPr>
            <a:lvl2pPr marL="25712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2pPr>
            <a:lvl3pPr marL="51425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3pPr>
            <a:lvl4pPr marL="771385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4pPr>
            <a:lvl5pPr marL="1028513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777F2C5-35B6-464D-8F6B-311C7C03DABF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2510164" y="1038134"/>
            <a:ext cx="1890144" cy="2650991"/>
          </a:xfrm>
        </p:spPr>
        <p:txBody>
          <a:bodyPr anchor="ctr" anchorCtr="1"/>
          <a:lstStyle>
            <a:lvl1pPr marL="0" indent="0" algn="ctr">
              <a:buNone/>
              <a:defRPr sz="788"/>
            </a:lvl1pPr>
            <a:lvl2pPr marL="287877" indent="0">
              <a:buNone/>
              <a:defRPr sz="1744"/>
            </a:lvl2pPr>
            <a:lvl3pPr marL="575753" indent="0">
              <a:buNone/>
              <a:defRPr sz="1519"/>
            </a:lvl3pPr>
            <a:lvl4pPr marL="863632" indent="0">
              <a:buNone/>
              <a:defRPr sz="1238"/>
            </a:lvl4pPr>
            <a:lvl5pPr marL="1151508" indent="0">
              <a:buNone/>
              <a:defRPr sz="1238"/>
            </a:lvl5pPr>
            <a:lvl6pPr marL="1439385" indent="0">
              <a:buNone/>
              <a:defRPr sz="1238"/>
            </a:lvl6pPr>
            <a:lvl7pPr marL="1727263" indent="0">
              <a:buNone/>
              <a:defRPr sz="1238"/>
            </a:lvl7pPr>
            <a:lvl8pPr marL="2015138" indent="0">
              <a:buNone/>
              <a:defRPr sz="1238"/>
            </a:lvl8pPr>
            <a:lvl9pPr marL="2303018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718862E-706E-4A4F-B3C6-F7E777A1A35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510165" y="3824935"/>
            <a:ext cx="1890143" cy="1062111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1pPr>
            <a:lvl2pPr marL="25712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2pPr>
            <a:lvl3pPr marL="51425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3pPr>
            <a:lvl4pPr marL="771385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4pPr>
            <a:lvl5pPr marL="1028513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71FF69E-D217-7747-8B6F-F0E1F6A6D343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4630260" y="1038134"/>
            <a:ext cx="1890144" cy="2650991"/>
          </a:xfrm>
        </p:spPr>
        <p:txBody>
          <a:bodyPr anchor="ctr" anchorCtr="1"/>
          <a:lstStyle>
            <a:lvl1pPr marL="0" indent="0" algn="ctr">
              <a:buNone/>
              <a:defRPr sz="788"/>
            </a:lvl1pPr>
            <a:lvl2pPr marL="287877" indent="0">
              <a:buNone/>
              <a:defRPr sz="1744"/>
            </a:lvl2pPr>
            <a:lvl3pPr marL="575753" indent="0">
              <a:buNone/>
              <a:defRPr sz="1519"/>
            </a:lvl3pPr>
            <a:lvl4pPr marL="863632" indent="0">
              <a:buNone/>
              <a:defRPr sz="1238"/>
            </a:lvl4pPr>
            <a:lvl5pPr marL="1151508" indent="0">
              <a:buNone/>
              <a:defRPr sz="1238"/>
            </a:lvl5pPr>
            <a:lvl6pPr marL="1439385" indent="0">
              <a:buNone/>
              <a:defRPr sz="1238"/>
            </a:lvl6pPr>
            <a:lvl7pPr marL="1727263" indent="0">
              <a:buNone/>
              <a:defRPr sz="1238"/>
            </a:lvl7pPr>
            <a:lvl8pPr marL="2015138" indent="0">
              <a:buNone/>
              <a:defRPr sz="1238"/>
            </a:lvl8pPr>
            <a:lvl9pPr marL="2303018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92CB59A-9D31-9742-8D51-8EDA03CD840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630261" y="3824935"/>
            <a:ext cx="1890143" cy="1062111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1pPr>
            <a:lvl2pPr marL="25712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2pPr>
            <a:lvl3pPr marL="51425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3pPr>
            <a:lvl4pPr marL="771385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4pPr>
            <a:lvl5pPr marL="1028513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ECF20C02-E6ED-9746-84B4-D37010FD6A96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808747" y="1047762"/>
            <a:ext cx="1890144" cy="2650991"/>
          </a:xfrm>
        </p:spPr>
        <p:txBody>
          <a:bodyPr anchor="ctr" anchorCtr="1"/>
          <a:lstStyle>
            <a:lvl1pPr marL="0" indent="0" algn="ctr">
              <a:buNone/>
              <a:defRPr sz="788"/>
            </a:lvl1pPr>
            <a:lvl2pPr marL="287877" indent="0">
              <a:buNone/>
              <a:defRPr sz="1744"/>
            </a:lvl2pPr>
            <a:lvl3pPr marL="575753" indent="0">
              <a:buNone/>
              <a:defRPr sz="1519"/>
            </a:lvl3pPr>
            <a:lvl4pPr marL="863632" indent="0">
              <a:buNone/>
              <a:defRPr sz="1238"/>
            </a:lvl4pPr>
            <a:lvl5pPr marL="1151508" indent="0">
              <a:buNone/>
              <a:defRPr sz="1238"/>
            </a:lvl5pPr>
            <a:lvl6pPr marL="1439385" indent="0">
              <a:buNone/>
              <a:defRPr sz="1238"/>
            </a:lvl6pPr>
            <a:lvl7pPr marL="1727263" indent="0">
              <a:buNone/>
              <a:defRPr sz="1238"/>
            </a:lvl7pPr>
            <a:lvl8pPr marL="2015138" indent="0">
              <a:buNone/>
              <a:defRPr sz="1238"/>
            </a:lvl8pPr>
            <a:lvl9pPr marL="2303018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415AC4-7E3C-BE40-B2EB-DB83CF813E2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808748" y="3834563"/>
            <a:ext cx="1890143" cy="1062111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1pPr>
            <a:lvl2pPr marL="25712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2pPr>
            <a:lvl3pPr marL="51425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3pPr>
            <a:lvl4pPr marL="771385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4pPr>
            <a:lvl5pPr marL="1028513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E2CE2343-9E5E-944E-B5CE-D62602748FE6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>
            <a:off x="-2456735" y="1173944"/>
            <a:ext cx="1890144" cy="2650991"/>
          </a:xfrm>
        </p:spPr>
        <p:txBody>
          <a:bodyPr anchor="ctr" anchorCtr="1"/>
          <a:lstStyle>
            <a:lvl1pPr marL="0" indent="0" algn="ctr">
              <a:buNone/>
              <a:defRPr sz="788"/>
            </a:lvl1pPr>
            <a:lvl2pPr marL="287877" indent="0">
              <a:buNone/>
              <a:defRPr sz="1744"/>
            </a:lvl2pPr>
            <a:lvl3pPr marL="575753" indent="0">
              <a:buNone/>
              <a:defRPr sz="1519"/>
            </a:lvl3pPr>
            <a:lvl4pPr marL="863632" indent="0">
              <a:buNone/>
              <a:defRPr sz="1238"/>
            </a:lvl4pPr>
            <a:lvl5pPr marL="1151508" indent="0">
              <a:buNone/>
              <a:defRPr sz="1238"/>
            </a:lvl5pPr>
            <a:lvl6pPr marL="1439385" indent="0">
              <a:buNone/>
              <a:defRPr sz="1238"/>
            </a:lvl6pPr>
            <a:lvl7pPr marL="1727263" indent="0">
              <a:buNone/>
              <a:defRPr sz="1238"/>
            </a:lvl7pPr>
            <a:lvl8pPr marL="2015138" indent="0">
              <a:buNone/>
              <a:defRPr sz="1238"/>
            </a:lvl8pPr>
            <a:lvl9pPr marL="2303018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</p:spTree>
    <p:extLst>
      <p:ext uri="{BB962C8B-B14F-4D97-AF65-F5344CB8AC3E}">
        <p14:creationId xmlns:p14="http://schemas.microsoft.com/office/powerpoint/2010/main" val="537022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BEA7A1-85ED-FE46-9D72-66F9262D5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2383" cy="514349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723029" y="1290915"/>
            <a:ext cx="6658864" cy="2480982"/>
          </a:xfrm>
          <a:prstGeom prst="roundRect">
            <a:avLst>
              <a:gd name="adj" fmla="val 8876"/>
            </a:avLst>
          </a:prstGeom>
          <a:solidFill>
            <a:srgbClr val="006A96">
              <a:alpha val="70000"/>
            </a:srgbClr>
          </a:solidFill>
          <a:effectLst/>
        </p:spPr>
        <p:txBody>
          <a:bodyPr lIns="182880" anchor="ctr"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257127" indent="0" algn="l">
              <a:buNone/>
              <a:defRPr>
                <a:solidFill>
                  <a:schemeClr val="bg1"/>
                </a:solidFill>
              </a:defRPr>
            </a:lvl2pPr>
            <a:lvl3pPr marL="514257" indent="0" algn="l">
              <a:buNone/>
              <a:defRPr>
                <a:solidFill>
                  <a:schemeClr val="bg1"/>
                </a:solidFill>
              </a:defRPr>
            </a:lvl3pPr>
            <a:lvl4pPr marL="771385" indent="0" algn="l">
              <a:buNone/>
              <a:defRPr>
                <a:solidFill>
                  <a:schemeClr val="bg1"/>
                </a:solidFill>
              </a:defRPr>
            </a:lvl4pPr>
            <a:lvl5pPr marL="1028513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7ED51E-7ECE-F54A-8893-2F1301EC1E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3690" y="1493581"/>
            <a:ext cx="2075649" cy="2075649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For placement only add portrait here</a:t>
            </a:r>
          </a:p>
        </p:txBody>
      </p:sp>
    </p:spTree>
    <p:extLst>
      <p:ext uri="{BB962C8B-B14F-4D97-AF65-F5344CB8AC3E}">
        <p14:creationId xmlns:p14="http://schemas.microsoft.com/office/powerpoint/2010/main" val="292013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006A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74321" y="985478"/>
            <a:ext cx="8607993" cy="2650991"/>
          </a:xfrm>
        </p:spPr>
        <p:txBody>
          <a:bodyPr anchor="ctr" anchorCtr="1"/>
          <a:lstStyle>
            <a:lvl1pPr marL="0" indent="0" algn="ctr">
              <a:buNone/>
              <a:defRPr sz="788">
                <a:solidFill>
                  <a:schemeClr val="bg1"/>
                </a:solidFill>
              </a:defRPr>
            </a:lvl1pPr>
            <a:lvl2pPr marL="287877" indent="0">
              <a:buNone/>
              <a:defRPr sz="1744"/>
            </a:lvl2pPr>
            <a:lvl3pPr marL="575753" indent="0">
              <a:buNone/>
              <a:defRPr sz="1519"/>
            </a:lvl3pPr>
            <a:lvl4pPr marL="863632" indent="0">
              <a:buNone/>
              <a:defRPr sz="1238"/>
            </a:lvl4pPr>
            <a:lvl5pPr marL="1151508" indent="0">
              <a:buNone/>
              <a:defRPr sz="1238"/>
            </a:lvl5pPr>
            <a:lvl6pPr marL="1439385" indent="0">
              <a:buNone/>
              <a:defRPr sz="1238"/>
            </a:lvl6pPr>
            <a:lvl7pPr marL="1727263" indent="0">
              <a:buNone/>
              <a:defRPr sz="1238"/>
            </a:lvl7pPr>
            <a:lvl8pPr marL="2015138" indent="0">
              <a:buNone/>
              <a:defRPr sz="1238"/>
            </a:lvl8pPr>
            <a:lvl9pPr marL="2303018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23568" y="188158"/>
            <a:ext cx="9005882" cy="608855"/>
          </a:xfrm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1950"/>
              </a:lnSpc>
              <a:defRPr sz="225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274321" y="3824935"/>
            <a:ext cx="8607993" cy="1062111"/>
          </a:xfrm>
        </p:spPr>
        <p:txBody>
          <a:bodyPr lIns="0" tIns="0" rIns="0" bIns="0"/>
          <a:lstStyle>
            <a:lvl1pPr marL="257175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1pPr>
            <a:lvl2pPr marL="514302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2pPr>
            <a:lvl3pPr marL="771432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3pPr>
            <a:lvl4pPr marL="1028560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4pPr>
            <a:lvl5pPr marL="1285688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82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- White+Seal">
    <p:bg>
      <p:bgPr>
        <a:solidFill>
          <a:srgbClr val="1329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88702" y="1383672"/>
            <a:ext cx="8548212" cy="1102519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2250"/>
              </a:lnSpc>
              <a:defRPr sz="27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8702" y="2595839"/>
            <a:ext cx="8548212" cy="1714904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350"/>
              </a:lnSpc>
              <a:buNone/>
              <a:defRPr sz="1500" baseline="0">
                <a:solidFill>
                  <a:srgbClr val="FFFFFF"/>
                </a:solidFill>
              </a:defRPr>
            </a:lvl1pPr>
            <a:lvl2pPr marL="257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02DF07-64FA-774A-97F7-F58EEA2D54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337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9F6C-6642-A643-8584-947F21C78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7130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Slide">
    <p:bg>
      <p:bgPr>
        <a:solidFill>
          <a:srgbClr val="1329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noFill/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88702" y="1383672"/>
            <a:ext cx="8548212" cy="1102519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2250"/>
              </a:lnSpc>
              <a:defRPr sz="27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8702" y="2595839"/>
            <a:ext cx="8548212" cy="1714904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350"/>
              </a:lnSpc>
              <a:buNone/>
              <a:defRPr sz="1500" baseline="0">
                <a:solidFill>
                  <a:srgbClr val="FFFFFF"/>
                </a:solidFill>
              </a:defRPr>
            </a:lvl1pPr>
            <a:lvl2pPr marL="257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4DD18F-3B9C-F605-B0C6-9AB2FD45D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6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- White+Seal">
    <p:bg>
      <p:bgPr>
        <a:solidFill>
          <a:srgbClr val="006A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88702" y="1383672"/>
            <a:ext cx="8548212" cy="1102519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2250"/>
              </a:lnSpc>
              <a:defRPr sz="27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8702" y="2595839"/>
            <a:ext cx="8548212" cy="1714904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350"/>
              </a:lnSpc>
              <a:buNone/>
              <a:defRPr sz="1500" baseline="0">
                <a:solidFill>
                  <a:srgbClr val="FFFFFF"/>
                </a:solidFill>
              </a:defRPr>
            </a:lvl1pPr>
            <a:lvl2pPr marL="257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E8A6F0-826D-C6B8-BA4D-BC5E07B8B5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79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-L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Drag a light picture to placeholder or click icon to add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88702" y="1383672"/>
            <a:ext cx="8548212" cy="1102519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2250"/>
              </a:lnSpc>
              <a:defRPr sz="2700" b="1" cap="all" baseline="0">
                <a:solidFill>
                  <a:srgbClr val="006C9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8702" y="2595839"/>
            <a:ext cx="8548212" cy="1714904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350"/>
              </a:lnSpc>
              <a:buNone/>
              <a:defRPr sz="1500" baseline="0">
                <a:solidFill>
                  <a:srgbClr val="006C92"/>
                </a:solidFill>
              </a:defRPr>
            </a:lvl1pPr>
            <a:lvl2pPr marL="257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Slide">
    <p:bg>
      <p:bgPr>
        <a:solidFill>
          <a:srgbClr val="1329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noFill/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88702" y="1383672"/>
            <a:ext cx="8548212" cy="1102519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2250"/>
              </a:lnSpc>
              <a:defRPr sz="27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8702" y="2595839"/>
            <a:ext cx="8548212" cy="1714904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350"/>
              </a:lnSpc>
              <a:buNone/>
              <a:defRPr sz="1500" baseline="0">
                <a:solidFill>
                  <a:srgbClr val="FFFFFF"/>
                </a:solidFill>
              </a:defRPr>
            </a:lvl1pPr>
            <a:lvl2pPr marL="257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9BAAF6-9AC5-422D-8D87-25C059C808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Slide">
    <p:bg>
      <p:bgPr>
        <a:solidFill>
          <a:srgbClr val="006A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88702" y="1383672"/>
            <a:ext cx="8548212" cy="1102519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2250"/>
              </a:lnSpc>
              <a:defRPr sz="27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8702" y="2595839"/>
            <a:ext cx="8548212" cy="1714904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350"/>
              </a:lnSpc>
              <a:buNone/>
              <a:defRPr sz="1500" baseline="0">
                <a:solidFill>
                  <a:srgbClr val="FFFFFF"/>
                </a:solidFill>
              </a:defRPr>
            </a:lvl1pPr>
            <a:lvl2pPr marL="257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4EC086-6E73-B71D-1B74-3A4E92BBEC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" y="2"/>
            <a:ext cx="4570833" cy="5142075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451805" anchor="ctr" anchorCtr="0">
            <a:noAutofit/>
          </a:bodyPr>
          <a:lstStyle>
            <a:lvl1pPr marL="0" indent="0" algn="ctr">
              <a:buNone/>
              <a:defRPr sz="731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Arial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869706" y="194620"/>
            <a:ext cx="4376661" cy="1179464"/>
          </a:xfrm>
          <a:noFill/>
        </p:spPr>
        <p:txBody>
          <a:bodyPr lIns="182880" tIns="182880" rIns="274320" bIns="182880" anchor="ctr" anchorCtr="0">
            <a:noAutofit/>
          </a:bodyPr>
          <a:lstStyle>
            <a:lvl1pPr algn="l">
              <a:lnSpc>
                <a:spcPts val="2250"/>
              </a:lnSpc>
              <a:defRPr sz="2400" b="1" baseline="0">
                <a:solidFill>
                  <a:srgbClr val="006A9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048410" y="1504150"/>
            <a:ext cx="3766584" cy="3417474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1pPr>
            <a:lvl2pPr marL="25712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2pPr>
            <a:lvl3pPr marL="51425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3pPr>
            <a:lvl4pPr marL="771385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4pPr>
            <a:lvl5pPr marL="1028513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328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">
    <p:bg>
      <p:bgPr>
        <a:solidFill>
          <a:srgbClr val="006A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" y="2"/>
            <a:ext cx="4570833" cy="5142075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451805" anchor="ctr" anchorCtr="0">
            <a:noAutofit/>
          </a:bodyPr>
          <a:lstStyle>
            <a:lvl1pPr marL="0" indent="0" algn="ctr">
              <a:buNone/>
              <a:defRPr sz="731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Arial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869706" y="194620"/>
            <a:ext cx="4376661" cy="1179464"/>
          </a:xfrm>
          <a:noFill/>
        </p:spPr>
        <p:txBody>
          <a:bodyPr lIns="182880" tIns="182880" rIns="274320" bIns="182880" anchor="ctr" anchorCtr="0">
            <a:noAutofit/>
          </a:bodyPr>
          <a:lstStyle>
            <a:lvl1pPr algn="l">
              <a:lnSpc>
                <a:spcPts val="2250"/>
              </a:lnSpc>
              <a:defRPr sz="2400" b="1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048410" y="1504150"/>
            <a:ext cx="3766584" cy="3417474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bg1"/>
                </a:solidFill>
              </a:defRPr>
            </a:lvl1pPr>
            <a:lvl2pPr marL="25712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bg1"/>
                </a:solidFill>
              </a:defRPr>
            </a:lvl2pPr>
            <a:lvl3pPr marL="51425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bg1"/>
                </a:solidFill>
              </a:defRPr>
            </a:lvl3pPr>
            <a:lvl4pPr marL="771385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bg1"/>
                </a:solidFill>
              </a:defRPr>
            </a:lvl4pPr>
            <a:lvl5pPr marL="1028513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6764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4573168" y="2"/>
            <a:ext cx="4570833" cy="5142075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451805" anchor="ctr" anchorCtr="0">
            <a:noAutofit/>
          </a:bodyPr>
          <a:lstStyle>
            <a:lvl1pPr marL="0" indent="0" algn="ctr">
              <a:buNone/>
              <a:defRPr sz="731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Arial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-86497" y="194620"/>
            <a:ext cx="4376661" cy="1179464"/>
          </a:xfrm>
          <a:noFill/>
        </p:spPr>
        <p:txBody>
          <a:bodyPr lIns="457200" tIns="182880" rIns="182880" bIns="182880" anchor="ctr" anchorCtr="0">
            <a:noAutofit/>
          </a:bodyPr>
          <a:lstStyle>
            <a:lvl1pPr algn="l">
              <a:lnSpc>
                <a:spcPts val="2250"/>
              </a:lnSpc>
              <a:defRPr sz="2400" b="1" baseline="0">
                <a:solidFill>
                  <a:srgbClr val="006A9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65760" y="1504150"/>
            <a:ext cx="3924404" cy="3417474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A96"/>
                </a:solidFill>
              </a:defRPr>
            </a:lvl1pPr>
            <a:lvl2pPr marL="25712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A96"/>
                </a:solidFill>
              </a:defRPr>
            </a:lvl2pPr>
            <a:lvl3pPr marL="51425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A96"/>
                </a:solidFill>
              </a:defRPr>
            </a:lvl3pPr>
            <a:lvl4pPr marL="771385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A96"/>
                </a:solidFill>
              </a:defRPr>
            </a:lvl4pPr>
            <a:lvl5pPr marL="1028513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rgbClr val="006A96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411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967" y="205979"/>
            <a:ext cx="8229600" cy="857250"/>
          </a:xfrm>
          <a:prstGeom prst="rect">
            <a:avLst/>
          </a:prstGeom>
        </p:spPr>
        <p:txBody>
          <a:bodyPr vert="horz" lIns="91430" tIns="0" rIns="9143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967" y="1200155"/>
            <a:ext cx="8229600" cy="369265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042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78" r:id="rId4"/>
    <p:sldLayoutId id="2147483779" r:id="rId5"/>
    <p:sldLayoutId id="2147483780" r:id="rId6"/>
  </p:sldLayoutIdLst>
  <p:hf hdr="0" dt="0"/>
  <p:txStyles>
    <p:titleStyle>
      <a:lvl1pPr algn="l" defTabSz="257129" rtl="0" eaLnBrk="1" latinLnBrk="0" hangingPunct="1">
        <a:spcBef>
          <a:spcPct val="0"/>
        </a:spcBef>
        <a:buNone/>
        <a:defRPr sz="1856" kern="1200" baseline="0">
          <a:solidFill>
            <a:schemeClr val="tx1"/>
          </a:solidFill>
          <a:latin typeface="calibri" charset="0"/>
          <a:ea typeface="+mj-ea"/>
          <a:cs typeface="+mj-cs"/>
        </a:defRPr>
      </a:lvl1pPr>
    </p:titleStyle>
    <p:bodyStyle>
      <a:lvl1pPr marL="192846" indent="-192846" algn="l" defTabSz="257129" rtl="0" eaLnBrk="1" latinLnBrk="0" hangingPunct="1">
        <a:spcBef>
          <a:spcPct val="20000"/>
        </a:spcBef>
        <a:buFont typeface="Arial"/>
        <a:buChar char="•"/>
        <a:defRPr sz="900" kern="1200" baseline="0">
          <a:solidFill>
            <a:schemeClr val="tx1"/>
          </a:solidFill>
          <a:latin typeface="Calibri" charset="0"/>
          <a:ea typeface="+mn-ea"/>
          <a:cs typeface="+mn-cs"/>
        </a:defRPr>
      </a:lvl1pPr>
      <a:lvl2pPr marL="417833" indent="-160706" algn="l" defTabSz="257129" rtl="0" eaLnBrk="1" latinLnBrk="0" hangingPunct="1">
        <a:spcBef>
          <a:spcPct val="20000"/>
        </a:spcBef>
        <a:buFont typeface="Arial"/>
        <a:buChar char="•"/>
        <a:defRPr sz="900" kern="1200" baseline="0">
          <a:solidFill>
            <a:schemeClr val="tx1"/>
          </a:solidFill>
          <a:latin typeface="Calibri" charset="0"/>
          <a:ea typeface="+mn-ea"/>
          <a:cs typeface="+mn-cs"/>
        </a:defRPr>
      </a:lvl2pPr>
      <a:lvl3pPr marL="642822" indent="-128565" algn="l" defTabSz="257129" rtl="0" eaLnBrk="1" latinLnBrk="0" hangingPunct="1">
        <a:spcBef>
          <a:spcPct val="20000"/>
        </a:spcBef>
        <a:buFont typeface="Arial"/>
        <a:buChar char="•"/>
        <a:defRPr sz="844" kern="1200" baseline="0">
          <a:solidFill>
            <a:schemeClr val="tx1"/>
          </a:solidFill>
          <a:latin typeface="Calibri" charset="0"/>
          <a:ea typeface="+mn-ea"/>
          <a:cs typeface="+mn-cs"/>
        </a:defRPr>
      </a:lvl3pPr>
      <a:lvl4pPr marL="899950" indent="-128565" algn="l" defTabSz="257129" rtl="0" eaLnBrk="1" latinLnBrk="0" hangingPunct="1">
        <a:spcBef>
          <a:spcPct val="20000"/>
        </a:spcBef>
        <a:buFont typeface="Arial"/>
        <a:buChar char="•"/>
        <a:defRPr sz="731" kern="1200" baseline="0">
          <a:solidFill>
            <a:schemeClr val="tx1"/>
          </a:solidFill>
          <a:latin typeface="Calibri" charset="0"/>
          <a:ea typeface="+mn-ea"/>
          <a:cs typeface="+mn-cs"/>
        </a:defRPr>
      </a:lvl4pPr>
      <a:lvl5pPr marL="1157078" indent="-128565" algn="l" defTabSz="257129" rtl="0" eaLnBrk="1" latinLnBrk="0" hangingPunct="1">
        <a:spcBef>
          <a:spcPct val="20000"/>
        </a:spcBef>
        <a:buFont typeface="Arial"/>
        <a:buChar char="•"/>
        <a:defRPr sz="675" kern="1200" baseline="0">
          <a:solidFill>
            <a:schemeClr val="tx1"/>
          </a:solidFill>
          <a:latin typeface="Calibri" charset="0"/>
          <a:ea typeface="+mn-ea"/>
          <a:cs typeface="+mn-cs"/>
        </a:defRPr>
      </a:lvl5pPr>
      <a:lvl6pPr marL="1414207" indent="-128565" algn="l" defTabSz="25712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35" indent="-128565" algn="l" defTabSz="25712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64" indent="-128565" algn="l" defTabSz="25712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592" indent="-128565" algn="l" defTabSz="25712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29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259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386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514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642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770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799899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027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371" y="114300"/>
            <a:ext cx="8528424" cy="685800"/>
          </a:xfrm>
          <a:prstGeom prst="rect">
            <a:avLst/>
          </a:prstGeom>
        </p:spPr>
        <p:txBody>
          <a:bodyPr vert="horz" lIns="0" tIns="0" rIns="91430" bIns="0" rtlCol="0" anchor="b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371" y="1218031"/>
            <a:ext cx="8518524" cy="36747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092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57" r:id="rId2"/>
    <p:sldLayoutId id="2147483770" r:id="rId3"/>
    <p:sldLayoutId id="2147483785" r:id="rId4"/>
    <p:sldLayoutId id="2147483769" r:id="rId5"/>
    <p:sldLayoutId id="2147483742" r:id="rId6"/>
    <p:sldLayoutId id="2147483774" r:id="rId7"/>
    <p:sldLayoutId id="2147483775" r:id="rId8"/>
    <p:sldLayoutId id="2147483777" r:id="rId9"/>
    <p:sldLayoutId id="2147483789" r:id="rId10"/>
    <p:sldLayoutId id="2147483771" r:id="rId11"/>
    <p:sldLayoutId id="2147483791" r:id="rId12"/>
    <p:sldLayoutId id="2147483767" r:id="rId13"/>
    <p:sldLayoutId id="2147483788" r:id="rId14"/>
    <p:sldLayoutId id="2147483790" r:id="rId15"/>
  </p:sldLayoutIdLst>
  <p:hf hdr="0" dt="0"/>
  <p:txStyles>
    <p:titleStyle>
      <a:lvl1pPr algn="l" defTabSz="257129" rtl="0" eaLnBrk="1" latinLnBrk="0" hangingPunct="1">
        <a:lnSpc>
          <a:spcPts val="1688"/>
        </a:lnSpc>
        <a:spcBef>
          <a:spcPct val="0"/>
        </a:spcBef>
        <a:buNone/>
        <a:defRPr sz="1575" kern="1200" baseline="0">
          <a:solidFill>
            <a:srgbClr val="007DBA"/>
          </a:solidFill>
          <a:latin typeface="calibri" charset="0"/>
          <a:ea typeface="+mj-ea"/>
          <a:cs typeface="+mj-cs"/>
        </a:defRPr>
      </a:lvl1pPr>
    </p:titleStyle>
    <p:bodyStyle>
      <a:lvl1pPr marL="192846" indent="-192846" algn="l" defTabSz="257129" rtl="0" eaLnBrk="1" latinLnBrk="0" hangingPunct="1">
        <a:lnSpc>
          <a:spcPts val="1350"/>
        </a:lnSpc>
        <a:spcBef>
          <a:spcPts val="450"/>
        </a:spcBef>
        <a:spcAft>
          <a:spcPts val="900"/>
        </a:spcAft>
        <a:buFont typeface="Arial"/>
        <a:buChar char="•"/>
        <a:defRPr sz="1500" kern="1200" baseline="0">
          <a:solidFill>
            <a:srgbClr val="006C92"/>
          </a:solidFill>
          <a:latin typeface="Calibri" charset="0"/>
          <a:ea typeface="+mn-ea"/>
          <a:cs typeface="+mn-cs"/>
        </a:defRPr>
      </a:lvl1pPr>
      <a:lvl2pPr marL="417833" indent="-160706" algn="l" defTabSz="257129" rtl="0" eaLnBrk="1" latinLnBrk="0" hangingPunct="1">
        <a:lnSpc>
          <a:spcPts val="1350"/>
        </a:lnSpc>
        <a:spcBef>
          <a:spcPts val="450"/>
        </a:spcBef>
        <a:spcAft>
          <a:spcPts val="900"/>
        </a:spcAft>
        <a:buFont typeface="Arial"/>
        <a:buChar char="•"/>
        <a:defRPr sz="1500" kern="1200" baseline="0">
          <a:solidFill>
            <a:srgbClr val="006C92"/>
          </a:solidFill>
          <a:latin typeface="Calibri" charset="0"/>
          <a:ea typeface="+mn-ea"/>
          <a:cs typeface="+mn-cs"/>
        </a:defRPr>
      </a:lvl2pPr>
      <a:lvl3pPr marL="642822" indent="-128565" algn="l" defTabSz="257129" rtl="0" eaLnBrk="1" latinLnBrk="0" hangingPunct="1">
        <a:lnSpc>
          <a:spcPts val="1350"/>
        </a:lnSpc>
        <a:spcBef>
          <a:spcPts val="450"/>
        </a:spcBef>
        <a:spcAft>
          <a:spcPts val="900"/>
        </a:spcAft>
        <a:buFont typeface="Arial"/>
        <a:buChar char="•"/>
        <a:defRPr sz="1500" kern="1200" baseline="0">
          <a:solidFill>
            <a:srgbClr val="006C92"/>
          </a:solidFill>
          <a:latin typeface="Calibri" charset="0"/>
          <a:ea typeface="+mn-ea"/>
          <a:cs typeface="+mn-cs"/>
        </a:defRPr>
      </a:lvl3pPr>
      <a:lvl4pPr marL="899950" indent="-128565" algn="l" defTabSz="257129" rtl="0" eaLnBrk="1" latinLnBrk="0" hangingPunct="1">
        <a:lnSpc>
          <a:spcPts val="1350"/>
        </a:lnSpc>
        <a:spcBef>
          <a:spcPts val="450"/>
        </a:spcBef>
        <a:spcAft>
          <a:spcPts val="900"/>
        </a:spcAft>
        <a:buFont typeface="Arial"/>
        <a:buChar char="•"/>
        <a:defRPr sz="1500" kern="1200" baseline="0">
          <a:solidFill>
            <a:srgbClr val="006C92"/>
          </a:solidFill>
          <a:latin typeface="Calibri" charset="0"/>
          <a:ea typeface="+mn-ea"/>
          <a:cs typeface="+mn-cs"/>
        </a:defRPr>
      </a:lvl4pPr>
      <a:lvl5pPr marL="1157078" indent="-128565" algn="l" defTabSz="257129" rtl="0" eaLnBrk="1" latinLnBrk="0" hangingPunct="1">
        <a:lnSpc>
          <a:spcPts val="1350"/>
        </a:lnSpc>
        <a:spcBef>
          <a:spcPts val="450"/>
        </a:spcBef>
        <a:spcAft>
          <a:spcPts val="900"/>
        </a:spcAft>
        <a:buFont typeface="Arial"/>
        <a:buChar char="•"/>
        <a:defRPr sz="1500" kern="1200" baseline="0">
          <a:solidFill>
            <a:srgbClr val="006C92"/>
          </a:solidFill>
          <a:latin typeface="Calibri" charset="0"/>
          <a:ea typeface="+mn-ea"/>
          <a:cs typeface="+mn-cs"/>
        </a:defRPr>
      </a:lvl5pPr>
      <a:lvl6pPr marL="1414207" indent="-128565" algn="l" defTabSz="25712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35" indent="-128565" algn="l" defTabSz="25712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64" indent="-128565" algn="l" defTabSz="25712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592" indent="-128565" algn="l" defTabSz="25712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29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259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386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514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642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770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799899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027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pos="5568" userDrawn="1">
          <p15:clr>
            <a:srgbClr val="F26B43"/>
          </p15:clr>
        </p15:guide>
        <p15:guide id="5" orient="horz" pos="468" userDrawn="1">
          <p15:clr>
            <a:srgbClr val="F26B43"/>
          </p15:clr>
        </p15:guide>
        <p15:guide id="7" orient="horz" pos="756" userDrawn="1">
          <p15:clr>
            <a:srgbClr val="F26B43"/>
          </p15:clr>
        </p15:guide>
        <p15:guide id="8" orient="horz" pos="3078" userDrawn="1">
          <p15:clr>
            <a:srgbClr val="F26B43"/>
          </p15:clr>
        </p15:guide>
        <p15:guide id="9" orient="horz" pos="636" userDrawn="1">
          <p15:clr>
            <a:srgbClr val="F26B43"/>
          </p15:clr>
        </p15:guide>
        <p15:guide id="10" orient="horz" pos="3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5.tiff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microsoft.com/office/2014/relationships/chartEx" Target="../charts/chartEx1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3.xml"/><Relationship Id="rId4" Type="http://schemas.openxmlformats.org/officeDocument/2006/relationships/image" Target="../media/image60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8" b="788"/>
          <a:stretch/>
        </p:blipFill>
        <p:spPr>
          <a:xfrm>
            <a:off x="0" y="0"/>
            <a:ext cx="9144000" cy="5143500"/>
          </a:xfr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title.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Margaret </a:t>
            </a:r>
            <a:r>
              <a:rPr lang="en-US" dirty="0" err="1"/>
              <a:t>Leinen</a:t>
            </a:r>
            <a:r>
              <a:rPr lang="en-US" dirty="0"/>
              <a:t>, Presenter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ED952B-BC06-18F5-6C20-69DBC1FAD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2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7407F96-1F4C-9A42-8D61-B70D281D0C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title.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F82A5EBE-4EBF-234B-9277-7826477DEE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Margaret </a:t>
            </a:r>
            <a:r>
              <a:rPr lang="en-US" dirty="0" err="1"/>
              <a:t>Leinen</a:t>
            </a:r>
            <a:r>
              <a:rPr lang="en-US" dirty="0"/>
              <a:t>, Presenter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898EF-543F-0545-80FA-DC2EBDA56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02" y="984969"/>
            <a:ext cx="2730319" cy="34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31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2383" cy="51434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8384" y="967563"/>
            <a:ext cx="9162384" cy="2573079"/>
          </a:xfrm>
          <a:prstGeom prst="rect">
            <a:avLst/>
          </a:prstGeom>
          <a:solidFill>
            <a:srgbClr val="006A96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587994" y="1769615"/>
            <a:ext cx="5949628" cy="1467453"/>
          </a:xfrm>
          <a:effectLst>
            <a:outerShdw blurRad="76200" dir="420000" algn="ctr" rotWithShape="0">
              <a:schemeClr val="tx1">
                <a:alpha val="88000"/>
              </a:schemeClr>
            </a:outerShdw>
          </a:effectLst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US" b="0" cap="none" dirty="0"/>
              <a:t>Scripps Institution of Oceanography works to understand and protect the planet, and investigate the oceans, earth, and atmosphere to find solutions to our greatest environmental challenges.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989B5E-916E-1640-A3E4-BA0B2CF43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52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9511" y="-22226"/>
            <a:ext cx="9183511" cy="5165725"/>
          </a:xfr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3798" y="1711833"/>
            <a:ext cx="8548212" cy="1102519"/>
          </a:xfrm>
        </p:spPr>
        <p:txBody>
          <a:bodyPr/>
          <a:lstStyle/>
          <a:p>
            <a:r>
              <a:rPr lang="en-US" dirty="0"/>
              <a:t>Our History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518303" y="4821850"/>
            <a:ext cx="3446207" cy="157994"/>
          </a:xfrm>
        </p:spPr>
        <p:txBody>
          <a:bodyPr/>
          <a:lstStyle/>
          <a:p>
            <a:pPr algn="r"/>
            <a:r>
              <a:rPr lang="en-US" sz="1000" dirty="0"/>
              <a:t>Capricorn Expedition, 1952. First Scripps expedition to use scuba.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BA8524-89E9-22AA-EBA8-C0F46B59E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23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-86497" y="436605"/>
            <a:ext cx="4376661" cy="695494"/>
          </a:xfrm>
        </p:spPr>
        <p:txBody>
          <a:bodyPr/>
          <a:lstStyle/>
          <a:p>
            <a:r>
              <a:rPr lang="en-US" dirty="0"/>
              <a:t>Milestones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0" y="4142374"/>
            <a:ext cx="1654526" cy="741406"/>
          </a:xfrm>
          <a:prstGeom prst="rect">
            <a:avLst/>
          </a:prstGeom>
          <a:solidFill>
            <a:srgbClr val="006A96"/>
          </a:solidFill>
          <a:effectLst/>
        </p:spPr>
        <p:txBody>
          <a:bodyPr vert="horz" lIns="91440" tIns="182880" rIns="91440" bIns="182880" rtlCol="0" anchor="ctr" anchorCtr="0">
            <a:noAutofit/>
          </a:bodyPr>
          <a:lstStyle>
            <a:lvl1pPr algn="r" defTabSz="25712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kern="1200" baseline="0">
                <a:solidFill>
                  <a:srgbClr val="FFFFFF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dirty="0"/>
              <a:t>1960 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546302" y="4142375"/>
            <a:ext cx="2691824" cy="741363"/>
          </a:xfrm>
          <a:prstGeom prst="roundRect">
            <a:avLst/>
          </a:prstGeom>
          <a:solidFill>
            <a:srgbClr val="006A96"/>
          </a:solidFill>
          <a:effectLst/>
        </p:spPr>
        <p:txBody>
          <a:bodyPr vert="horz" lIns="91440" tIns="0" rIns="0" bIns="0" rtlCol="0" anchor="ctr">
            <a:normAutofit fontScale="85000" lnSpcReduction="10000"/>
          </a:bodyPr>
          <a:lstStyle>
            <a:lvl1pPr marL="0" indent="0" algn="l" defTabSz="257129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sz="18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Scripps becomes a department within UC San Diego </a:t>
            </a: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-156" y="1132858"/>
            <a:ext cx="1655962" cy="741405"/>
          </a:xfrm>
          <a:prstGeom prst="rect">
            <a:avLst/>
          </a:prstGeom>
          <a:solidFill>
            <a:srgbClr val="006A96"/>
          </a:solidFill>
          <a:effectLst/>
        </p:spPr>
        <p:txBody>
          <a:bodyPr vert="horz" lIns="91440" tIns="182880" rIns="91440" bIns="182880" rtlCol="0" anchor="ctr" anchorCtr="0">
            <a:noAutofit/>
          </a:bodyPr>
          <a:lstStyle>
            <a:lvl1pPr algn="r" defTabSz="25712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kern="1200" baseline="0">
                <a:solidFill>
                  <a:srgbClr val="FFFFFF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dirty="0"/>
              <a:t>1903 </a:t>
            </a: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1547108" y="1132858"/>
            <a:ext cx="2691058" cy="741363"/>
          </a:xfrm>
          <a:prstGeom prst="roundRect">
            <a:avLst/>
          </a:prstGeom>
          <a:solidFill>
            <a:srgbClr val="006A96"/>
          </a:solidFill>
          <a:effectLst/>
        </p:spPr>
        <p:txBody>
          <a:bodyPr vert="horz" lIns="91440" tIns="0" rIns="0" bIns="0" rtlCol="0" anchor="ctr">
            <a:normAutofit/>
          </a:bodyPr>
          <a:lstStyle>
            <a:lvl1pPr marL="0" indent="0" algn="l" defTabSz="257129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sz="18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Founded at Hotel del Coronado boathouse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730" y="2140554"/>
            <a:ext cx="1654526" cy="741405"/>
          </a:xfrm>
          <a:prstGeom prst="rect">
            <a:avLst/>
          </a:prstGeom>
          <a:solidFill>
            <a:srgbClr val="006A96"/>
          </a:solidFill>
          <a:effectLst/>
        </p:spPr>
        <p:txBody>
          <a:bodyPr vert="horz" lIns="91440" tIns="182880" rIns="91440" bIns="182880" rtlCol="0" anchor="ctr" anchorCtr="0">
            <a:noAutofit/>
          </a:bodyPr>
          <a:lstStyle>
            <a:lvl1pPr algn="r" defTabSz="25712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kern="1200" baseline="0">
                <a:solidFill>
                  <a:srgbClr val="FFFFFF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dirty="0"/>
              <a:t>1912 </a:t>
            </a:r>
          </a:p>
        </p:txBody>
      </p:sp>
      <p:sp>
        <p:nvSpPr>
          <p:cNvPr id="19" name="Text Placeholder 4"/>
          <p:cNvSpPr txBox="1">
            <a:spLocks/>
          </p:cNvSpPr>
          <p:nvPr/>
        </p:nvSpPr>
        <p:spPr>
          <a:xfrm>
            <a:off x="1546302" y="2140554"/>
            <a:ext cx="2691824" cy="741363"/>
          </a:xfrm>
          <a:prstGeom prst="roundRect">
            <a:avLst/>
          </a:prstGeom>
          <a:solidFill>
            <a:srgbClr val="006A96"/>
          </a:solidFill>
          <a:effectLst/>
        </p:spPr>
        <p:txBody>
          <a:bodyPr vert="horz" lIns="91440" tIns="0" rIns="0" bIns="0" rtlCol="0" anchor="ctr">
            <a:normAutofit/>
          </a:bodyPr>
          <a:lstStyle>
            <a:lvl1pPr marL="0" indent="0" algn="l" defTabSz="257129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sz="18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Scripps joins the </a:t>
            </a:r>
            <a:br>
              <a:rPr lang="en-US" dirty="0"/>
            </a:br>
            <a:r>
              <a:rPr lang="en-US" dirty="0"/>
              <a:t>University of California</a:t>
            </a: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730" y="3145593"/>
            <a:ext cx="1654526" cy="741405"/>
          </a:xfrm>
          <a:prstGeom prst="rect">
            <a:avLst/>
          </a:prstGeom>
          <a:solidFill>
            <a:srgbClr val="006A96"/>
          </a:solidFill>
          <a:effectLst/>
        </p:spPr>
        <p:txBody>
          <a:bodyPr vert="horz" lIns="91440" tIns="182880" rIns="91440" bIns="182880" rtlCol="0" anchor="ctr" anchorCtr="0">
            <a:noAutofit/>
          </a:bodyPr>
          <a:lstStyle>
            <a:lvl1pPr algn="r" defTabSz="25712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kern="1200" baseline="0">
                <a:solidFill>
                  <a:srgbClr val="FFFFFF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dirty="0"/>
              <a:t>1925 </a:t>
            </a: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1547032" y="3145593"/>
            <a:ext cx="2691824" cy="741363"/>
          </a:xfrm>
          <a:prstGeom prst="roundRect">
            <a:avLst/>
          </a:prstGeom>
          <a:solidFill>
            <a:srgbClr val="006A96"/>
          </a:solidFill>
          <a:effectLst/>
        </p:spPr>
        <p:txBody>
          <a:bodyPr vert="horz" lIns="91440" tIns="0" rIns="0" bIns="0" rtlCol="0" anchor="ctr">
            <a:normAutofit fontScale="92500"/>
          </a:bodyPr>
          <a:lstStyle>
            <a:lvl1pPr marL="0" indent="0" algn="l" defTabSz="257129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sz="18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Renamed Scripps Institution of Oceanography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8"/>
          <a:stretch/>
        </p:blipFill>
        <p:spPr>
          <a:xfrm>
            <a:off x="4505890" y="0"/>
            <a:ext cx="4638110" cy="5193505"/>
          </a:xfrm>
          <a:prstGeom prst="rect">
            <a:avLst/>
          </a:prstGeom>
        </p:spPr>
      </p:pic>
      <p:sp>
        <p:nvSpPr>
          <p:cNvPr id="12" name="Subtitle 1"/>
          <p:cNvSpPr txBox="1">
            <a:spLocks/>
          </p:cNvSpPr>
          <p:nvPr/>
        </p:nvSpPr>
        <p:spPr>
          <a:xfrm>
            <a:off x="5098165" y="4871855"/>
            <a:ext cx="4084166" cy="321650"/>
          </a:xfrm>
          <a:prstGeom prst="rect">
            <a:avLst/>
          </a:prstGeom>
        </p:spPr>
        <p:txBody>
          <a:bodyPr/>
          <a:lstStyle>
            <a:lvl1pPr marL="192846" indent="-192846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Char char="•"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417833" indent="-160706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Char char="•"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642822" indent="-128565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Char char="•"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899950" indent="-128565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Char char="•"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157078" indent="-128565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Char char="•"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>
                <a:solidFill>
                  <a:schemeClr val="bg1"/>
                </a:solidFill>
              </a:rPr>
              <a:t>Scripps Institution of Oceanography, circa 1910</a:t>
            </a:r>
          </a:p>
        </p:txBody>
      </p:sp>
    </p:spTree>
    <p:extLst>
      <p:ext uri="{BB962C8B-B14F-4D97-AF65-F5344CB8AC3E}">
        <p14:creationId xmlns:p14="http://schemas.microsoft.com/office/powerpoint/2010/main" val="1630263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HISTORY OF SCIENTIFIC MILESTONES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38365" y="3824935"/>
            <a:ext cx="1935278" cy="106211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700" dirty="0"/>
              <a:t>Invented the science of wave prediction used in WWII landings, 1940</a:t>
            </a:r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2477212" y="3824935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700" dirty="0"/>
              <a:t>Scripps authors “The Oceans,” the first Oceanography textbook, 1942</a:t>
            </a:r>
          </a:p>
        </p:txBody>
      </p:sp>
      <p:sp>
        <p:nvSpPr>
          <p:cNvPr id="21" name="Content Placeholder 3"/>
          <p:cNvSpPr txBox="1">
            <a:spLocks/>
          </p:cNvSpPr>
          <p:nvPr/>
        </p:nvSpPr>
        <p:spPr>
          <a:xfrm>
            <a:off x="4680102" y="3824935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700" dirty="0"/>
              <a:t>Scripps’ Deep Tow, the first unmanned oceanographic system, 1961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 </a:t>
            </a:r>
          </a:p>
        </p:txBody>
      </p:sp>
      <p:sp>
        <p:nvSpPr>
          <p:cNvPr id="23" name="Content Placeholder 3"/>
          <p:cNvSpPr txBox="1">
            <a:spLocks/>
          </p:cNvSpPr>
          <p:nvPr/>
        </p:nvSpPr>
        <p:spPr>
          <a:xfrm>
            <a:off x="6882993" y="3824935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700" dirty="0" err="1"/>
              <a:t>SeaLab</a:t>
            </a:r>
            <a:r>
              <a:rPr lang="en-US" sz="1700" dirty="0"/>
              <a:t>, experimental underwater habitat, 1965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2364" y="984986"/>
            <a:ext cx="1918328" cy="2668897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0843" y="1010097"/>
            <a:ext cx="2002536" cy="2651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582" y="1014374"/>
            <a:ext cx="1955196" cy="2647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8396" y="1036436"/>
            <a:ext cx="1851585" cy="262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42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6" name="Rectangle 5"/>
          <p:cNvSpPr/>
          <p:nvPr/>
        </p:nvSpPr>
        <p:spPr>
          <a:xfrm>
            <a:off x="0" y="1442906"/>
            <a:ext cx="9144000" cy="1887523"/>
          </a:xfrm>
          <a:prstGeom prst="rect">
            <a:avLst/>
          </a:prstGeom>
          <a:solidFill>
            <a:srgbClr val="006A96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87994" y="1442906"/>
            <a:ext cx="6343894" cy="1892576"/>
          </a:xfrm>
          <a:prstGeom prst="rect">
            <a:avLst/>
          </a:prstGeom>
          <a:noFill/>
          <a:effectLst>
            <a:outerShdw blurRad="76200" dir="420000" algn="ctr" rotWithShape="0">
              <a:schemeClr val="tx1">
                <a:alpha val="88000"/>
              </a:schemeClr>
            </a:outerShdw>
          </a:effectLst>
        </p:spPr>
        <p:txBody>
          <a:bodyPr vert="horz" lIns="457200" tIns="0" rIns="0" bIns="0" rtlCol="0" anchor="ctr" anchorCtr="0">
            <a:noAutofit/>
          </a:bodyPr>
          <a:lstStyle>
            <a:lvl1pPr algn="l" defTabSz="257129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sz="2250" b="1" kern="1200" cap="all" baseline="0">
                <a:solidFill>
                  <a:schemeClr val="bg1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2015</a:t>
            </a:r>
            <a:endParaRPr lang="en-US" b="0" cap="none" dirty="0"/>
          </a:p>
          <a:p>
            <a:pPr>
              <a:lnSpc>
                <a:spcPct val="100000"/>
              </a:lnSpc>
            </a:pPr>
            <a:r>
              <a:rPr lang="en-US" b="0" cap="none" dirty="0"/>
              <a:t>UC San Diego is ranked #1 in the United States and #4 in the world in earth and environmental research by the journal Nature</a:t>
            </a:r>
          </a:p>
        </p:txBody>
      </p:sp>
    </p:spTree>
    <p:extLst>
      <p:ext uri="{BB962C8B-B14F-4D97-AF65-F5344CB8AC3E}">
        <p14:creationId xmlns:p14="http://schemas.microsoft.com/office/powerpoint/2010/main" val="944107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Our Campus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2FC678-0044-2130-2675-7A8E827F2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67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1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solidFill>
            <a:srgbClr val="006A96"/>
          </a:solidFill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-86497" y="436605"/>
            <a:ext cx="4376661" cy="695494"/>
          </a:xfrm>
        </p:spPr>
        <p:txBody>
          <a:bodyPr/>
          <a:lstStyle/>
          <a:p>
            <a:r>
              <a:rPr lang="en-US" dirty="0"/>
              <a:t>Scripps By the Numbers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0" y="4142374"/>
            <a:ext cx="1862478" cy="741406"/>
          </a:xfrm>
          <a:prstGeom prst="rect">
            <a:avLst/>
          </a:prstGeom>
          <a:solidFill>
            <a:srgbClr val="006A96"/>
          </a:solidFill>
          <a:effectLst/>
        </p:spPr>
        <p:txBody>
          <a:bodyPr vert="horz" lIns="91440" tIns="182880" rIns="91440" bIns="182880" rtlCol="0" anchor="ctr" anchorCtr="0">
            <a:noAutofit/>
          </a:bodyPr>
          <a:lstStyle>
            <a:lvl1pPr algn="r" defTabSz="25712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kern="1200" baseline="0">
                <a:solidFill>
                  <a:srgbClr val="FFFFFF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759132" y="4142375"/>
            <a:ext cx="2426956" cy="741363"/>
          </a:xfrm>
          <a:prstGeom prst="roundRect">
            <a:avLst/>
          </a:prstGeom>
          <a:solidFill>
            <a:srgbClr val="006A96"/>
          </a:solidFill>
          <a:effectLst/>
        </p:spPr>
        <p:txBody>
          <a:bodyPr vert="horz" lIns="91440" tIns="0" rIns="0" bIns="0" rtlCol="0" anchor="ctr">
            <a:normAutofit/>
          </a:bodyPr>
          <a:lstStyle>
            <a:lvl1pPr marL="0" indent="0" algn="l" defTabSz="257129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sz="18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Nobel Prize </a:t>
            </a:r>
            <a:br>
              <a:rPr lang="en-US" dirty="0"/>
            </a:br>
            <a:r>
              <a:rPr lang="en-US" dirty="0"/>
              <a:t>winners</a:t>
            </a: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-157" y="1132858"/>
            <a:ext cx="1864095" cy="741405"/>
          </a:xfrm>
          <a:prstGeom prst="rect">
            <a:avLst/>
          </a:prstGeom>
          <a:solidFill>
            <a:srgbClr val="006A96"/>
          </a:solidFill>
          <a:effectLst/>
        </p:spPr>
        <p:txBody>
          <a:bodyPr vert="horz" lIns="91440" tIns="182880" rIns="91440" bIns="182880" rtlCol="0" anchor="ctr" anchorCtr="0">
            <a:noAutofit/>
          </a:bodyPr>
          <a:lstStyle>
            <a:lvl1pPr algn="r" defTabSz="25712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kern="1200" baseline="0">
                <a:solidFill>
                  <a:srgbClr val="FFFFFF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dirty="0"/>
              <a:t>2,300</a:t>
            </a: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1759862" y="1132858"/>
            <a:ext cx="2426266" cy="741363"/>
          </a:xfrm>
          <a:prstGeom prst="roundRect">
            <a:avLst/>
          </a:prstGeom>
          <a:solidFill>
            <a:srgbClr val="006A96"/>
          </a:solidFill>
          <a:effectLst/>
        </p:spPr>
        <p:txBody>
          <a:bodyPr vert="horz" lIns="91440" tIns="0" rIns="0" bIns="0" rtlCol="0" anchor="ctr">
            <a:normAutofit/>
          </a:bodyPr>
          <a:lstStyle>
            <a:lvl1pPr marL="0" indent="0" algn="l" defTabSz="257129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sz="18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students, researchers, </a:t>
            </a:r>
            <a:br>
              <a:rPr lang="en-US" dirty="0"/>
            </a:br>
            <a:r>
              <a:rPr lang="en-US" dirty="0"/>
              <a:t>staff and volunteers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730" y="2140554"/>
            <a:ext cx="1862478" cy="741405"/>
          </a:xfrm>
          <a:prstGeom prst="rect">
            <a:avLst/>
          </a:prstGeom>
          <a:solidFill>
            <a:srgbClr val="006A96"/>
          </a:solidFill>
          <a:effectLst/>
        </p:spPr>
        <p:txBody>
          <a:bodyPr vert="horz" lIns="91440" tIns="182880" rIns="91440" bIns="182880" rtlCol="0" anchor="ctr" anchorCtr="0">
            <a:noAutofit/>
          </a:bodyPr>
          <a:lstStyle>
            <a:lvl1pPr algn="r" defTabSz="25712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kern="1200" baseline="0">
                <a:solidFill>
                  <a:srgbClr val="FFFFFF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dirty="0"/>
              <a:t>700</a:t>
            </a:r>
          </a:p>
        </p:txBody>
      </p:sp>
      <p:sp>
        <p:nvSpPr>
          <p:cNvPr id="19" name="Text Placeholder 4"/>
          <p:cNvSpPr txBox="1">
            <a:spLocks/>
          </p:cNvSpPr>
          <p:nvPr/>
        </p:nvSpPr>
        <p:spPr>
          <a:xfrm>
            <a:off x="1759132" y="2140554"/>
            <a:ext cx="2426956" cy="741363"/>
          </a:xfrm>
          <a:prstGeom prst="roundRect">
            <a:avLst/>
          </a:prstGeom>
          <a:solidFill>
            <a:srgbClr val="006A96"/>
          </a:solidFill>
          <a:effectLst/>
        </p:spPr>
        <p:txBody>
          <a:bodyPr vert="horz" lIns="91440" tIns="0" rIns="0" bIns="0" rtlCol="0" anchor="ctr">
            <a:normAutofit/>
          </a:bodyPr>
          <a:lstStyle>
            <a:lvl1pPr marL="0" indent="0" algn="l" defTabSz="257129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sz="18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research publications </a:t>
            </a:r>
            <a:br>
              <a:rPr lang="en-US" dirty="0"/>
            </a:br>
            <a:r>
              <a:rPr lang="en-US" dirty="0"/>
              <a:t>per year</a:t>
            </a: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730" y="3145593"/>
            <a:ext cx="1862478" cy="741405"/>
          </a:xfrm>
          <a:prstGeom prst="rect">
            <a:avLst/>
          </a:prstGeom>
          <a:solidFill>
            <a:srgbClr val="006A96"/>
          </a:solidFill>
          <a:effectLst/>
        </p:spPr>
        <p:txBody>
          <a:bodyPr vert="horz" lIns="91440" tIns="182880" rIns="91440" bIns="182880" rtlCol="0" anchor="ctr" anchorCtr="0">
            <a:noAutofit/>
          </a:bodyPr>
          <a:lstStyle>
            <a:lvl1pPr algn="r" defTabSz="25712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kern="1200" baseline="0">
                <a:solidFill>
                  <a:srgbClr val="FFFFFF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dirty="0"/>
              <a:t>$254</a:t>
            </a: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1759862" y="3145593"/>
            <a:ext cx="2426956" cy="741363"/>
          </a:xfrm>
          <a:prstGeom prst="roundRect">
            <a:avLst/>
          </a:prstGeom>
          <a:solidFill>
            <a:srgbClr val="006A96"/>
          </a:solidFill>
          <a:effectLst/>
        </p:spPr>
        <p:txBody>
          <a:bodyPr vert="horz" lIns="91440" tIns="0" rIns="0" bIns="0" rtlCol="0" anchor="ctr">
            <a:normAutofit/>
          </a:bodyPr>
          <a:lstStyle>
            <a:lvl1pPr marL="0" indent="0" algn="l" defTabSz="257129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sz="18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None/>
              <a:defRPr sz="1500" kern="1200" baseline="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million in </a:t>
            </a:r>
            <a:br>
              <a:rPr lang="en-US" dirty="0"/>
            </a:br>
            <a:r>
              <a:rPr lang="en-US" dirty="0"/>
              <a:t>sponsored research</a:t>
            </a:r>
          </a:p>
        </p:txBody>
      </p:sp>
    </p:spTree>
    <p:extLst>
      <p:ext uri="{BB962C8B-B14F-4D97-AF65-F5344CB8AC3E}">
        <p14:creationId xmlns:p14="http://schemas.microsoft.com/office/powerpoint/2010/main" val="265015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1"/>
          <a:stretch/>
        </p:blipFill>
        <p:spPr>
          <a:xfrm>
            <a:off x="0" y="0"/>
            <a:ext cx="9144000" cy="5143500"/>
          </a:xfr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Our Science</a:t>
            </a:r>
          </a:p>
        </p:txBody>
      </p:sp>
      <p:sp>
        <p:nvSpPr>
          <p:cNvPr id="9" name="Subtitle 1"/>
          <p:cNvSpPr>
            <a:spLocks noGrp="1"/>
          </p:cNvSpPr>
          <p:nvPr>
            <p:ph type="subTitle" idx="1"/>
          </p:nvPr>
        </p:nvSpPr>
        <p:spPr>
          <a:xfrm>
            <a:off x="5518303" y="4821850"/>
            <a:ext cx="3446207" cy="157994"/>
          </a:xfrm>
        </p:spPr>
        <p:txBody>
          <a:bodyPr/>
          <a:lstStyle/>
          <a:p>
            <a:pPr algn="r"/>
            <a:r>
              <a:rPr lang="en-US" sz="1000" dirty="0"/>
              <a:t>Project Aware in Antarctica, 2016. </a:t>
            </a:r>
            <a:r>
              <a:rPr lang="en-US" sz="1000" i="1" dirty="0"/>
              <a:t>Credit: Jeff </a:t>
            </a:r>
            <a:r>
              <a:rPr lang="en-US" sz="1000" i="1" dirty="0" err="1"/>
              <a:t>Aquilina</a:t>
            </a:r>
            <a:endParaRPr lang="en-US" sz="1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FDCB85-BA89-260B-3B57-95B464CAF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707" y="893763"/>
            <a:ext cx="8468809" cy="2710674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GLOBAL REACH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60706" y="3824935"/>
            <a:ext cx="8521607" cy="106211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700" b="1" dirty="0"/>
              <a:t>Investigations and impact on every continent and in every ocean.</a:t>
            </a:r>
          </a:p>
        </p:txBody>
      </p:sp>
      <p:sp>
        <p:nvSpPr>
          <p:cNvPr id="7" name="Subtitle 1"/>
          <p:cNvSpPr txBox="1">
            <a:spLocks/>
          </p:cNvSpPr>
          <p:nvPr/>
        </p:nvSpPr>
        <p:spPr>
          <a:xfrm>
            <a:off x="4677064" y="3604437"/>
            <a:ext cx="4084166" cy="321650"/>
          </a:xfrm>
          <a:prstGeom prst="rect">
            <a:avLst/>
          </a:prstGeom>
        </p:spPr>
        <p:txBody>
          <a:bodyPr/>
          <a:lstStyle>
            <a:lvl1pPr marL="192846" indent="-192846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Char char="•"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417833" indent="-160706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Char char="•"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642822" indent="-128565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Char char="•"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899950" indent="-128565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Char char="•"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157078" indent="-128565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Font typeface="Arial"/>
              <a:buChar char="•"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>
                <a:solidFill>
                  <a:srgbClr val="006A96"/>
                </a:solidFill>
              </a:rPr>
              <a:t>Scripps research vessel </a:t>
            </a:r>
            <a:r>
              <a:rPr lang="en-US" sz="1000" dirty="0" err="1">
                <a:solidFill>
                  <a:srgbClr val="006A96"/>
                </a:solidFill>
              </a:rPr>
              <a:t>tracklines</a:t>
            </a:r>
            <a:r>
              <a:rPr lang="en-US" sz="1000" dirty="0">
                <a:solidFill>
                  <a:srgbClr val="006A96"/>
                </a:solidFill>
              </a:rPr>
              <a:t>, 1952-2016</a:t>
            </a:r>
            <a:r>
              <a:rPr lang="en-US" sz="100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8714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5143500"/>
          </a:xfr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title.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Margaret </a:t>
            </a:r>
            <a:r>
              <a:rPr lang="en-US" dirty="0" err="1"/>
              <a:t>Leinen</a:t>
            </a:r>
            <a:r>
              <a:rPr lang="en-US" dirty="0"/>
              <a:t>, Presenter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2698C806-E2FF-4841-BF57-58CA574A0C0A}"/>
              </a:ext>
            </a:extLst>
          </p:cNvPr>
          <p:cNvSpPr txBox="1">
            <a:spLocks/>
          </p:cNvSpPr>
          <p:nvPr/>
        </p:nvSpPr>
        <p:spPr>
          <a:xfrm>
            <a:off x="5518303" y="4821850"/>
            <a:ext cx="3446207" cy="15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  <a:lvl2pPr marL="25712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51425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844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771386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731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1028514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675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1285642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770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89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027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/>
              <a:t>R/V </a:t>
            </a:r>
            <a:r>
              <a:rPr lang="en-US" sz="1000" i="1" dirty="0"/>
              <a:t>Sally Ride</a:t>
            </a:r>
            <a:r>
              <a:rPr lang="en-US" sz="1000" dirty="0"/>
              <a:t>, Anacortes , Washington. </a:t>
            </a:r>
            <a:r>
              <a:rPr lang="en-US" sz="1000" i="1" dirty="0"/>
              <a:t>Credit: Jeff Dillon.</a:t>
            </a:r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158CD-9DAC-53FC-D985-2A5E1086E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81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8" cy="5143500"/>
          </a:xfr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>
            <a:outerShdw blurRad="50800" dist="50800" algn="ctr" rotWithShape="0">
              <a:schemeClr val="bg2">
                <a:lumMod val="50000"/>
              </a:schemeClr>
            </a:outerShdw>
          </a:effectLst>
        </p:spPr>
        <p:txBody>
          <a:bodyPr/>
          <a:lstStyle/>
          <a:p>
            <a:r>
              <a:rPr lang="en-US" dirty="0"/>
              <a:t>Understanding and </a:t>
            </a:r>
            <a:br>
              <a:rPr lang="en-US" dirty="0"/>
            </a:br>
            <a:r>
              <a:rPr lang="en-US" dirty="0"/>
              <a:t>Protecting the Planet </a:t>
            </a:r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1AAF4045-BFFF-A94E-BBD0-D755A93B6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8303" y="4821850"/>
            <a:ext cx="3446207" cy="157994"/>
          </a:xfrm>
        </p:spPr>
        <p:txBody>
          <a:bodyPr/>
          <a:lstStyle/>
          <a:p>
            <a:pPr algn="r"/>
            <a:r>
              <a:rPr lang="en-US" sz="1000" dirty="0"/>
              <a:t>Southern Ocean. </a:t>
            </a:r>
            <a:r>
              <a:rPr lang="en-US" sz="1000" i="1" dirty="0"/>
              <a:t>Credit: San Nguyen</a:t>
            </a:r>
            <a:endParaRPr lang="en-US" sz="1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F3FBA9-7439-FBF0-86AC-AC196DE0D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88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D598A62-8ABB-1748-AE1F-A847844318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>
            <a:outerShdw blurRad="114300" algn="ctr" rotWithShape="0">
              <a:schemeClr val="tx1">
                <a:lumMod val="50000"/>
                <a:alpha val="53000"/>
              </a:schemeClr>
            </a:outerShdw>
          </a:effectLst>
        </p:spPr>
        <p:txBody>
          <a:bodyPr/>
          <a:lstStyle/>
          <a:p>
            <a:r>
              <a:rPr lang="en-US" dirty="0"/>
              <a:t>Understanding and </a:t>
            </a:r>
            <a:br>
              <a:rPr lang="en-US" dirty="0"/>
            </a:br>
            <a:r>
              <a:rPr lang="en-US" dirty="0"/>
              <a:t>Protecting the Planet </a:t>
            </a:r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1AAF4045-BFFF-A94E-BBD0-D755A93B6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7064" y="4837501"/>
            <a:ext cx="4920926" cy="173629"/>
          </a:xfrm>
        </p:spPr>
        <p:txBody>
          <a:bodyPr/>
          <a:lstStyle/>
          <a:p>
            <a:pPr algn="r"/>
            <a:r>
              <a:rPr lang="en-US" sz="1000" dirty="0"/>
              <a:t>Imperial Beach flooding, Jan. 2019. </a:t>
            </a:r>
            <a:r>
              <a:rPr lang="en-US" sz="1000" i="1" dirty="0"/>
              <a:t>Credit: Center for Climate Change Impacts and Adaptation </a:t>
            </a:r>
            <a:endParaRPr lang="en-US" sz="1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A04D82-362E-EE43-A1EE-DF5F0DA3E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96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D598A62-8ABB-1748-AE1F-A847844318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>
            <a:outerShdw blurRad="114300" algn="ctr" rotWithShape="0">
              <a:schemeClr val="tx1">
                <a:lumMod val="50000"/>
                <a:alpha val="53000"/>
              </a:schemeClr>
            </a:outerShdw>
          </a:effectLst>
        </p:spPr>
        <p:txBody>
          <a:bodyPr/>
          <a:lstStyle/>
          <a:p>
            <a:r>
              <a:rPr lang="en-US" dirty="0"/>
              <a:t>Understanding and </a:t>
            </a:r>
            <a:br>
              <a:rPr lang="en-US" dirty="0"/>
            </a:br>
            <a:r>
              <a:rPr lang="en-US" dirty="0"/>
              <a:t>Protecting the Planet </a:t>
            </a:r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1AAF4045-BFFF-A94E-BBD0-D755A93B6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9293" y="4821850"/>
            <a:ext cx="4825217" cy="189280"/>
          </a:xfrm>
        </p:spPr>
        <p:txBody>
          <a:bodyPr/>
          <a:lstStyle/>
          <a:p>
            <a:pPr algn="r"/>
            <a:r>
              <a:rPr lang="en-US" sz="1000" dirty="0">
                <a:solidFill>
                  <a:schemeClr val="tx2"/>
                </a:solidFill>
              </a:rPr>
              <a:t>Imperial Beach flooding, Jan. 2019. </a:t>
            </a:r>
            <a:r>
              <a:rPr lang="en-US" sz="1000" i="1" dirty="0">
                <a:solidFill>
                  <a:schemeClr val="tx2"/>
                </a:solidFill>
              </a:rPr>
              <a:t>Credit: Center for Climate Change Impacts and Adaptation </a:t>
            </a:r>
            <a:endParaRPr lang="en-US" sz="1000" dirty="0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2819C4-1F71-CA0C-FD4E-8ADF8109A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7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>
            <a:extLst>
              <a:ext uri="{FF2B5EF4-FFF2-40B4-BE49-F238E27FC236}">
                <a16:creationId xmlns:a16="http://schemas.microsoft.com/office/drawing/2014/main" id="{8FB214B8-13D6-6043-A995-CDEBCE4ABF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9144001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>
            <a:outerShdw blurRad="50800" dist="50800" sx="52000" sy="52000" algn="ctr" rotWithShape="0">
              <a:schemeClr val="tx1">
                <a:lumMod val="50000"/>
                <a:alpha val="72000"/>
              </a:schemeClr>
            </a:outerShdw>
          </a:effectLst>
        </p:spPr>
        <p:txBody>
          <a:bodyPr/>
          <a:lstStyle/>
          <a:p>
            <a:r>
              <a:rPr lang="en-US" dirty="0"/>
              <a:t>Understanding and </a:t>
            </a:r>
            <a:br>
              <a:rPr lang="en-US" dirty="0"/>
            </a:br>
            <a:r>
              <a:rPr lang="en-US" dirty="0"/>
              <a:t>Protecting the Planet </a:t>
            </a:r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1AAF4045-BFFF-A94E-BBD0-D755A93B6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551" y="4821850"/>
            <a:ext cx="5043960" cy="189280"/>
          </a:xfrm>
        </p:spPr>
        <p:txBody>
          <a:bodyPr/>
          <a:lstStyle/>
          <a:p>
            <a:pPr algn="r"/>
            <a:r>
              <a:rPr lang="en-US" sz="1000" dirty="0"/>
              <a:t> Holy Fire on top of Santiago Peak in Orange County, Calif. , 2018.  </a:t>
            </a:r>
            <a:r>
              <a:rPr lang="en-US" sz="1000" i="1" dirty="0"/>
              <a:t>Credit:</a:t>
            </a:r>
            <a:r>
              <a:rPr lang="en-US" sz="1000" dirty="0"/>
              <a:t> </a:t>
            </a:r>
            <a:r>
              <a:rPr lang="en-US" sz="1000" i="1" dirty="0" err="1"/>
              <a:t>ALERTWildfire</a:t>
            </a:r>
            <a:endParaRPr lang="en-US" sz="10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9922B4-191E-F0F5-43C0-6B74C483F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20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0">
            <a:extLst>
              <a:ext uri="{FF2B5EF4-FFF2-40B4-BE49-F238E27FC236}">
                <a16:creationId xmlns:a16="http://schemas.microsoft.com/office/drawing/2014/main" id="{A6E42D94-216F-4544-8E88-69A29C3BBF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>
            <a:outerShdw blurRad="50800" dist="50800" sx="58000" sy="58000" algn="ctr" rotWithShape="0">
              <a:schemeClr val="tx1">
                <a:lumMod val="50000"/>
                <a:alpha val="83000"/>
              </a:schemeClr>
            </a:outerShdw>
          </a:effectLst>
        </p:spPr>
        <p:txBody>
          <a:bodyPr/>
          <a:lstStyle/>
          <a:p>
            <a:r>
              <a:rPr lang="en-US" dirty="0"/>
              <a:t>Understanding and </a:t>
            </a:r>
            <a:br>
              <a:rPr lang="en-US" dirty="0"/>
            </a:br>
            <a:r>
              <a:rPr lang="en-US" dirty="0"/>
              <a:t>Protecting the Planet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7890B3-3603-AEFB-C8E5-09E4D0C47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82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0">
            <a:extLst>
              <a:ext uri="{FF2B5EF4-FFF2-40B4-BE49-F238E27FC236}">
                <a16:creationId xmlns:a16="http://schemas.microsoft.com/office/drawing/2014/main" id="{A6E42D94-216F-4544-8E88-69A29C3BBF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4EB20A-B0BE-A645-84CF-EAF493FC471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23000"/>
                </a:srgbClr>
              </a:gs>
              <a:gs pos="100000">
                <a:schemeClr val="bg2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1">
            <a:extLst>
              <a:ext uri="{FF2B5EF4-FFF2-40B4-BE49-F238E27FC236}">
                <a16:creationId xmlns:a16="http://schemas.microsoft.com/office/drawing/2014/main" id="{94A5587A-73AA-6B40-B8B3-0EBFDE8CB548}"/>
              </a:ext>
            </a:extLst>
          </p:cNvPr>
          <p:cNvSpPr txBox="1">
            <a:spLocks/>
          </p:cNvSpPr>
          <p:nvPr/>
        </p:nvSpPr>
        <p:spPr>
          <a:xfrm>
            <a:off x="5518303" y="4821850"/>
            <a:ext cx="3446207" cy="15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  <a:lvl2pPr marL="25712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51425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844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771386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731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1028514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675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1285642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770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89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027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/>
              <a:t>Scripps student using LIDAR along Torrey Pines State Park.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>
            <a:outerShdw blurRad="50800" dist="50800" sx="58000" sy="58000" algn="ctr" rotWithShape="0">
              <a:schemeClr val="tx1">
                <a:lumMod val="50000"/>
                <a:alpha val="83000"/>
              </a:schemeClr>
            </a:outerShdw>
          </a:effectLst>
        </p:spPr>
        <p:txBody>
          <a:bodyPr/>
          <a:lstStyle/>
          <a:p>
            <a:r>
              <a:rPr lang="en-US" dirty="0"/>
              <a:t>Understanding and </a:t>
            </a:r>
            <a:br>
              <a:rPr lang="en-US" dirty="0"/>
            </a:br>
            <a:r>
              <a:rPr lang="en-US" dirty="0"/>
              <a:t>Protecting the Planet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AF124E-4C8A-F147-A9C7-E1A88A873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36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strategic research initiatives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274322" y="3824935"/>
            <a:ext cx="1999321" cy="106211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700" dirty="0"/>
              <a:t>Climate change impacts and adaptation</a:t>
            </a:r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2477212" y="3824935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700" dirty="0"/>
              <a:t>Human health and </a:t>
            </a:r>
            <a:br>
              <a:rPr lang="en-US" sz="1700" dirty="0"/>
            </a:br>
            <a:r>
              <a:rPr lang="en-US" sz="1700" dirty="0"/>
              <a:t>the oceans </a:t>
            </a:r>
          </a:p>
        </p:txBody>
      </p:sp>
      <p:sp>
        <p:nvSpPr>
          <p:cNvPr id="21" name="Content Placeholder 3"/>
          <p:cNvSpPr txBox="1">
            <a:spLocks/>
          </p:cNvSpPr>
          <p:nvPr/>
        </p:nvSpPr>
        <p:spPr>
          <a:xfrm>
            <a:off x="4680102" y="3824935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700" dirty="0"/>
              <a:t>Resilience to hazards</a:t>
            </a:r>
          </a:p>
        </p:txBody>
      </p:sp>
      <p:sp>
        <p:nvSpPr>
          <p:cNvPr id="23" name="Content Placeholder 3"/>
          <p:cNvSpPr txBox="1">
            <a:spLocks/>
          </p:cNvSpPr>
          <p:nvPr/>
        </p:nvSpPr>
        <p:spPr>
          <a:xfrm>
            <a:off x="6882993" y="3824935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700" dirty="0"/>
              <a:t>Innovative technology to observe the planet</a:t>
            </a:r>
          </a:p>
        </p:txBody>
      </p:sp>
      <p:pic>
        <p:nvPicPr>
          <p:cNvPr id="27" name="Picture Placeholder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3308" y="985838"/>
            <a:ext cx="1999006" cy="2651125"/>
          </a:xfrm>
          <a:prstGeom prst="roundRect">
            <a:avLst>
              <a:gd name="adj" fmla="val 5138"/>
            </a:avLst>
          </a:prstGeom>
        </p:spPr>
      </p:pic>
      <p:pic>
        <p:nvPicPr>
          <p:cNvPr id="28" name="Picture Placeholder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283187" y="984986"/>
            <a:ext cx="1989509" cy="2651976"/>
          </a:xfrm>
          <a:prstGeom prst="roundRect">
            <a:avLst>
              <a:gd name="adj" fmla="val 6204"/>
            </a:avLst>
          </a:prstGeom>
          <a:solidFill>
            <a:srgbClr val="006A96"/>
          </a:solidFill>
        </p:spPr>
      </p:pic>
      <p:pic>
        <p:nvPicPr>
          <p:cNvPr id="29" name="Picture Placeholder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2476580" y="984986"/>
            <a:ext cx="1999007" cy="2651976"/>
          </a:xfrm>
          <a:prstGeom prst="roundRect">
            <a:avLst>
              <a:gd name="adj" fmla="val 5138"/>
            </a:avLst>
          </a:prstGeom>
          <a:solidFill>
            <a:srgbClr val="006A96"/>
          </a:solidFill>
        </p:spPr>
      </p:pic>
      <p:pic>
        <p:nvPicPr>
          <p:cNvPr id="30" name="Picture Placeholder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4679472" y="978573"/>
            <a:ext cx="1999952" cy="2658390"/>
          </a:xfrm>
          <a:prstGeom prst="roundRect">
            <a:avLst>
              <a:gd name="adj" fmla="val 5144"/>
            </a:avLst>
          </a:prstGeom>
          <a:solidFill>
            <a:srgbClr val="006A96"/>
          </a:solidFill>
        </p:spPr>
      </p:pic>
    </p:spTree>
    <p:extLst>
      <p:ext uri="{BB962C8B-B14F-4D97-AF65-F5344CB8AC3E}">
        <p14:creationId xmlns:p14="http://schemas.microsoft.com/office/powerpoint/2010/main" val="2063210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CUTTING-EDGE RESEARCH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274322" y="3824935"/>
            <a:ext cx="1999321" cy="106211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700" dirty="0"/>
              <a:t>Deep Argo</a:t>
            </a:r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2477212" y="3824935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700" dirty="0"/>
              <a:t>Robotic Plankton</a:t>
            </a:r>
          </a:p>
        </p:txBody>
      </p:sp>
      <p:sp>
        <p:nvSpPr>
          <p:cNvPr id="21" name="Content Placeholder 3"/>
          <p:cNvSpPr txBox="1">
            <a:spLocks/>
          </p:cNvSpPr>
          <p:nvPr/>
        </p:nvSpPr>
        <p:spPr>
          <a:xfrm>
            <a:off x="4680102" y="3824935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700" dirty="0"/>
              <a:t>3D Reef Mapping</a:t>
            </a:r>
          </a:p>
        </p:txBody>
      </p:sp>
      <p:sp>
        <p:nvSpPr>
          <p:cNvPr id="23" name="Content Placeholder 3"/>
          <p:cNvSpPr txBox="1">
            <a:spLocks/>
          </p:cNvSpPr>
          <p:nvPr/>
        </p:nvSpPr>
        <p:spPr>
          <a:xfrm>
            <a:off x="6882993" y="3824935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700" dirty="0"/>
              <a:t>Seismic monitoring and early detection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4767" y="984986"/>
            <a:ext cx="2004210" cy="2663687"/>
          </a:xfrm>
          <a:prstGeom prst="roundRect">
            <a:avLst>
              <a:gd name="adj" fmla="val 4798"/>
            </a:avLst>
          </a:prstGeom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110" y="996913"/>
            <a:ext cx="2002536" cy="2651760"/>
          </a:xfrm>
          <a:prstGeom prst="roundRect">
            <a:avLst>
              <a:gd name="adj" fmla="val 4416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165" y="996913"/>
            <a:ext cx="2000469" cy="2654434"/>
          </a:xfrm>
          <a:prstGeom prst="roundRect">
            <a:avLst>
              <a:gd name="adj" fmla="val 5518"/>
            </a:avLst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1779" y="989089"/>
            <a:ext cx="2001449" cy="2655480"/>
          </a:xfrm>
          <a:prstGeom prst="roundRect">
            <a:avLst>
              <a:gd name="adj" fmla="val 4781"/>
            </a:avLst>
          </a:prstGeom>
        </p:spPr>
      </p:pic>
    </p:spTree>
    <p:extLst>
      <p:ext uri="{BB962C8B-B14F-4D97-AF65-F5344CB8AC3E}">
        <p14:creationId xmlns:p14="http://schemas.microsoft.com/office/powerpoint/2010/main" val="387721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/>
              <a:t>Established Long Term Earth Monitoring Programs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611595" y="743407"/>
            <a:ext cx="2240692" cy="3325840"/>
          </a:xfrm>
          <a:prstGeom prst="rect">
            <a:avLst/>
          </a:prstGeom>
          <a:noFill/>
          <a:effectLst/>
        </p:spPr>
        <p:txBody>
          <a:bodyPr vert="horz" lIns="91440" tIns="182880" rIns="91440" bIns="182880" rtlCol="0" anchor="t" anchorCtr="0">
            <a:noAutofit/>
          </a:bodyPr>
          <a:lstStyle>
            <a:lvl1pPr algn="r" defTabSz="25712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kern="1200" baseline="0">
                <a:solidFill>
                  <a:srgbClr val="FFFFFF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dirty="0">
                <a:solidFill>
                  <a:srgbClr val="006A96"/>
                </a:solidFill>
              </a:rPr>
              <a:t>Keeling Curve</a:t>
            </a:r>
            <a:endParaRPr lang="en-US" sz="1800" dirty="0">
              <a:solidFill>
                <a:srgbClr val="006A96"/>
              </a:solidFill>
            </a:endParaRPr>
          </a:p>
        </p:txBody>
      </p:sp>
      <p:pic>
        <p:nvPicPr>
          <p:cNvPr id="6" name="Keeling Curve shor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0928" y="1101440"/>
            <a:ext cx="5413792" cy="30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/>
              <a:t>Argo Network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11" y="981170"/>
            <a:ext cx="8618703" cy="3829728"/>
          </a:xfrm>
          <a:prstGeom prst="roundRect">
            <a:avLst>
              <a:gd name="adj" fmla="val 2885"/>
            </a:avLst>
          </a:prstGeom>
        </p:spPr>
      </p:pic>
    </p:spTree>
    <p:extLst>
      <p:ext uri="{BB962C8B-B14F-4D97-AF65-F5344CB8AC3E}">
        <p14:creationId xmlns:p14="http://schemas.microsoft.com/office/powerpoint/2010/main" val="2072463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title.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Margaret </a:t>
            </a:r>
            <a:r>
              <a:rPr lang="en-US" dirty="0" err="1"/>
              <a:t>Leinen</a:t>
            </a:r>
            <a:r>
              <a:rPr lang="en-US" dirty="0"/>
              <a:t>, Presenter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9030D474-3328-E941-ABD2-49C353BA56E5}"/>
              </a:ext>
            </a:extLst>
          </p:cNvPr>
          <p:cNvSpPr txBox="1">
            <a:spLocks/>
          </p:cNvSpPr>
          <p:nvPr/>
        </p:nvSpPr>
        <p:spPr>
          <a:xfrm>
            <a:off x="5518303" y="4821850"/>
            <a:ext cx="3446207" cy="15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  <a:lvl2pPr marL="25712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51425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844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771386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731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1028514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675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1285642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770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89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027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/>
              <a:t>Useful Island, Antarctic Peninsula. </a:t>
            </a:r>
            <a:r>
              <a:rPr lang="en-US" sz="1000" i="1" dirty="0"/>
              <a:t>Credit: Maria </a:t>
            </a:r>
            <a:r>
              <a:rPr lang="en-US" sz="1000" i="1" dirty="0" err="1"/>
              <a:t>Stenzel</a:t>
            </a:r>
            <a:endParaRPr lang="en-US" sz="10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3DCF85-E8F0-36CC-903C-6F8776C19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73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871" y="0"/>
            <a:ext cx="9193742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>
            <a:outerShdw blurRad="254000" dist="50800" algn="ctr" rotWithShape="0">
              <a:schemeClr val="tx1">
                <a:lumMod val="75000"/>
              </a:schemeClr>
            </a:outerShdw>
          </a:effectLst>
        </p:spPr>
        <p:txBody>
          <a:bodyPr/>
          <a:lstStyle/>
          <a:p>
            <a:r>
              <a:rPr lang="en-US" dirty="0"/>
              <a:t>Research Fleet</a:t>
            </a:r>
          </a:p>
        </p:txBody>
      </p:sp>
      <p:sp>
        <p:nvSpPr>
          <p:cNvPr id="6" name="Subtitle 1"/>
          <p:cNvSpPr>
            <a:spLocks noGrp="1"/>
          </p:cNvSpPr>
          <p:nvPr>
            <p:ph type="subTitle" idx="1"/>
          </p:nvPr>
        </p:nvSpPr>
        <p:spPr>
          <a:xfrm>
            <a:off x="5518303" y="4821850"/>
            <a:ext cx="3446207" cy="157994"/>
          </a:xfrm>
        </p:spPr>
        <p:txBody>
          <a:bodyPr/>
          <a:lstStyle/>
          <a:p>
            <a:pPr algn="r"/>
            <a:r>
              <a:rPr lang="en-US" sz="1000" dirty="0"/>
              <a:t>R/V Sally Ride, Anacortes , Washington. </a:t>
            </a:r>
            <a:r>
              <a:rPr lang="en-US" sz="1000" i="1" dirty="0"/>
              <a:t>Credit: Jeff Dillon.</a:t>
            </a:r>
            <a:endParaRPr lang="en-US" sz="1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90FE0D-66E0-20A9-5A0B-19F98C368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259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94DSC_1741_UCSanDiegoPublications_ErikJepsen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171" y="986639"/>
            <a:ext cx="3896347" cy="1757030"/>
          </a:xfrm>
          <a:prstGeom prst="roundRect">
            <a:avLst/>
          </a:prstGeom>
        </p:spPr>
      </p:pic>
      <p:pic>
        <p:nvPicPr>
          <p:cNvPr id="15" name="Picture 14" descr="16255320776_3843fcd4d5_o (1)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0452" y="986639"/>
            <a:ext cx="2843278" cy="1757030"/>
          </a:xfrm>
          <a:prstGeom prst="roundRect">
            <a:avLst/>
          </a:prstGeom>
        </p:spPr>
      </p:pic>
      <p:sp>
        <p:nvSpPr>
          <p:cNvPr id="30" name="Content Placeholder 6"/>
          <p:cNvSpPr txBox="1">
            <a:spLocks/>
          </p:cNvSpPr>
          <p:nvPr/>
        </p:nvSpPr>
        <p:spPr>
          <a:xfrm>
            <a:off x="4548251" y="2437630"/>
            <a:ext cx="1494268" cy="3034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>
                <a:solidFill>
                  <a:schemeClr val="bg1"/>
                </a:solidFill>
              </a:rPr>
              <a:t>RP Flip</a:t>
            </a:r>
          </a:p>
        </p:txBody>
      </p:sp>
      <p:pic>
        <p:nvPicPr>
          <p:cNvPr id="16" name="Picture 3" descr="revelle.png"/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2699" y="2941377"/>
            <a:ext cx="2820549" cy="198655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ontent Placeholder 6"/>
          <p:cNvSpPr txBox="1">
            <a:spLocks/>
          </p:cNvSpPr>
          <p:nvPr/>
        </p:nvSpPr>
        <p:spPr>
          <a:xfrm>
            <a:off x="4548251" y="4637838"/>
            <a:ext cx="2081028" cy="2974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>
                <a:solidFill>
                  <a:schemeClr val="bg1"/>
                </a:solidFill>
              </a:rPr>
              <a:t>R/V Roger </a:t>
            </a:r>
            <a:r>
              <a:rPr lang="en-US" sz="1700" b="1" dirty="0" err="1">
                <a:solidFill>
                  <a:schemeClr val="bg1"/>
                </a:solidFill>
              </a:rPr>
              <a:t>Revelle</a:t>
            </a:r>
            <a:endParaRPr lang="en-US" sz="1700" b="1" dirty="0">
              <a:solidFill>
                <a:schemeClr val="bg1"/>
              </a:solidFill>
            </a:endParaRPr>
          </a:p>
        </p:txBody>
      </p:sp>
      <p:pic>
        <p:nvPicPr>
          <p:cNvPr id="28" name="Picture 27" descr="sproul_pp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689" y="2941377"/>
            <a:ext cx="3896349" cy="1986559"/>
          </a:xfrm>
          <a:prstGeom prst="roundRect">
            <a:avLst/>
          </a:prstGeom>
        </p:spPr>
      </p:pic>
      <p:sp>
        <p:nvSpPr>
          <p:cNvPr id="32" name="Content Placeholder 6"/>
          <p:cNvSpPr txBox="1">
            <a:spLocks/>
          </p:cNvSpPr>
          <p:nvPr/>
        </p:nvSpPr>
        <p:spPr>
          <a:xfrm>
            <a:off x="503622" y="4640701"/>
            <a:ext cx="2730863" cy="3034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>
                <a:solidFill>
                  <a:schemeClr val="bg1"/>
                </a:solidFill>
              </a:rPr>
              <a:t>R/V Robert Gordon Sproul 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Our research fleet consists of four ships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1"/>
          </p:nvPr>
        </p:nvSpPr>
        <p:spPr>
          <a:xfrm>
            <a:off x="503622" y="2438180"/>
            <a:ext cx="1516076" cy="307867"/>
          </a:xfrm>
        </p:spPr>
        <p:txBody>
          <a:bodyPr/>
          <a:lstStyle/>
          <a:p>
            <a:r>
              <a:rPr lang="en-US" sz="1700" b="1" dirty="0">
                <a:solidFill>
                  <a:schemeClr val="bg1"/>
                </a:solidFill>
              </a:rPr>
              <a:t>R/V Sally Ride</a:t>
            </a:r>
          </a:p>
        </p:txBody>
      </p:sp>
    </p:spTree>
    <p:extLst>
      <p:ext uri="{BB962C8B-B14F-4D97-AF65-F5344CB8AC3E}">
        <p14:creationId xmlns:p14="http://schemas.microsoft.com/office/powerpoint/2010/main" val="1531074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IO_2016_0894_f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/>
        </p:spPr>
        <p:txBody>
          <a:bodyPr/>
          <a:lstStyle/>
          <a:p>
            <a:r>
              <a:rPr lang="en-US" dirty="0"/>
              <a:t>Education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924A6C-8CA3-19E5-6FA7-FE81579CF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34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/>
        </p:spPr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B04F8185-ACAD-3B45-B9DC-F83D1ED90A4E}"/>
              </a:ext>
            </a:extLst>
          </p:cNvPr>
          <p:cNvSpPr txBox="1">
            <a:spLocks/>
          </p:cNvSpPr>
          <p:nvPr/>
        </p:nvSpPr>
        <p:spPr>
          <a:xfrm>
            <a:off x="5518303" y="4821850"/>
            <a:ext cx="3446207" cy="15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  <a:lvl2pPr marL="25712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51425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844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771386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731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1028514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675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1285642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770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89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027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i="1" dirty="0"/>
              <a:t>Credit: Erik Jepsen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42C7AC-1943-74AF-2B57-94886D42B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82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/>
        </p:spPr>
        <p:txBody>
          <a:bodyPr/>
          <a:lstStyle/>
          <a:p>
            <a:r>
              <a:rPr lang="en-US" dirty="0"/>
              <a:t>Education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123710-9C0C-1E74-3AAB-E47A34A5F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497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FF27CF9D-8D94-9D41-90B0-BF1C7BD041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/>
        </p:spPr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11" name="Subtitle 1">
            <a:extLst>
              <a:ext uri="{FF2B5EF4-FFF2-40B4-BE49-F238E27FC236}">
                <a16:creationId xmlns:a16="http://schemas.microsoft.com/office/drawing/2014/main" id="{4C982F48-0834-1F41-8521-5BB1FDBDFF7A}"/>
              </a:ext>
            </a:extLst>
          </p:cNvPr>
          <p:cNvSpPr txBox="1">
            <a:spLocks/>
          </p:cNvSpPr>
          <p:nvPr/>
        </p:nvSpPr>
        <p:spPr>
          <a:xfrm>
            <a:off x="5518303" y="4821850"/>
            <a:ext cx="3446207" cy="15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  <a:lvl2pPr marL="25712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51425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844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771386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731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1028514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675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1285642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770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89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027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i="1" dirty="0"/>
              <a:t>Credit: Erik Jepsen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9F8B45-A1E1-5A5A-EAE5-C21E7D8B5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11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FF27CF9D-8D94-9D41-90B0-BF1C7BD041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>
            <a:outerShdw blurRad="50800" dist="38100" algn="tl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11" name="Subtitle 1">
            <a:extLst>
              <a:ext uri="{FF2B5EF4-FFF2-40B4-BE49-F238E27FC236}">
                <a16:creationId xmlns:a16="http://schemas.microsoft.com/office/drawing/2014/main" id="{E0CAAAED-09A2-2C40-A2EB-2286091537F8}"/>
              </a:ext>
            </a:extLst>
          </p:cNvPr>
          <p:cNvSpPr txBox="1">
            <a:spLocks/>
          </p:cNvSpPr>
          <p:nvPr/>
        </p:nvSpPr>
        <p:spPr>
          <a:xfrm>
            <a:off x="5518303" y="4821850"/>
            <a:ext cx="3446207" cy="15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  <a:lvl2pPr marL="25712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51425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844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771386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731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1028514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675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1285642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770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89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027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i="1" dirty="0"/>
              <a:t>Credit: Erik Jepsen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6029D7-D286-DD6E-5A9D-93DEC0A00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276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1"/>
          </p:nvPr>
        </p:nvSpPr>
        <p:spPr>
          <a:xfrm>
            <a:off x="291332" y="434057"/>
            <a:ext cx="3924404" cy="448648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/>
              <a:t>4 Undergraduate Majors</a:t>
            </a:r>
          </a:p>
          <a:p>
            <a:pPr>
              <a:lnSpc>
                <a:spcPct val="100000"/>
              </a:lnSpc>
            </a:pPr>
            <a:r>
              <a:rPr lang="en-US" dirty="0"/>
              <a:t>Earth Sciences</a:t>
            </a:r>
          </a:p>
          <a:p>
            <a:pPr>
              <a:lnSpc>
                <a:spcPct val="100000"/>
              </a:lnSpc>
            </a:pPr>
            <a:r>
              <a:rPr lang="en-US" dirty="0"/>
              <a:t>Marine Biology</a:t>
            </a:r>
          </a:p>
          <a:p>
            <a:pPr>
              <a:lnSpc>
                <a:spcPct val="100000"/>
              </a:lnSpc>
            </a:pPr>
            <a:r>
              <a:rPr lang="en-US" dirty="0"/>
              <a:t>Oceanic and Atmospheric Sciences</a:t>
            </a:r>
          </a:p>
          <a:p>
            <a:pPr>
              <a:lnSpc>
                <a:spcPct val="100000"/>
              </a:lnSpc>
            </a:pPr>
            <a:r>
              <a:rPr lang="en-US" dirty="0"/>
              <a:t>Environmental Systems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/>
              <a:t>Ph.D. and M.S. programs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/>
              <a:t>Masters of Advanced Science</a:t>
            </a:r>
          </a:p>
          <a:p>
            <a:pPr>
              <a:lnSpc>
                <a:spcPct val="100000"/>
              </a:lnSpc>
            </a:pPr>
            <a:r>
              <a:rPr lang="en-US" dirty="0"/>
              <a:t>Marine Biology and Conservation</a:t>
            </a:r>
          </a:p>
          <a:p>
            <a:pPr>
              <a:lnSpc>
                <a:spcPct val="100000"/>
              </a:lnSpc>
            </a:pPr>
            <a:r>
              <a:rPr lang="en-US" dirty="0"/>
              <a:t>Climate Science and Policy</a:t>
            </a:r>
          </a:p>
          <a:p>
            <a:endParaRPr lang="en-US" dirty="0"/>
          </a:p>
          <a:p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18" r="-2386"/>
          <a:stretch/>
        </p:blipFill>
        <p:spPr>
          <a:xfrm>
            <a:off x="4572000" y="-134223"/>
            <a:ext cx="4681057" cy="2676326"/>
          </a:xfrm>
          <a:prstGeom prst="roundRect">
            <a:avLst>
              <a:gd name="adj" fmla="val 4158"/>
            </a:avLst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-1" r="-4931" b="-5740"/>
          <a:stretch/>
        </p:blipFill>
        <p:spPr>
          <a:xfrm>
            <a:off x="6932427" y="2677297"/>
            <a:ext cx="2320629" cy="2607767"/>
          </a:xfrm>
          <a:prstGeom prst="roundRect">
            <a:avLst>
              <a:gd name="adj" fmla="val 6046"/>
            </a:avLst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33C8E4-CB24-8C4E-98FB-FD269707BF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5740"/>
          <a:stretch/>
        </p:blipFill>
        <p:spPr>
          <a:xfrm>
            <a:off x="4572000" y="2677297"/>
            <a:ext cx="2183862" cy="2607767"/>
          </a:xfrm>
          <a:prstGeom prst="roundRect">
            <a:avLst>
              <a:gd name="adj" fmla="val 5143"/>
            </a:avLst>
          </a:prstGeom>
        </p:spPr>
      </p:pic>
    </p:spTree>
    <p:extLst>
      <p:ext uri="{BB962C8B-B14F-4D97-AF65-F5344CB8AC3E}">
        <p14:creationId xmlns:p14="http://schemas.microsoft.com/office/powerpoint/2010/main" val="1286280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638" y="985838"/>
            <a:ext cx="1999005" cy="2651125"/>
          </a:xfrm>
          <a:prstGeom prst="roundRect">
            <a:avLst>
              <a:gd name="adj" fmla="val 4917"/>
            </a:avLst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Alumni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274322" y="3707977"/>
            <a:ext cx="1999321" cy="1062111"/>
          </a:xfrm>
        </p:spPr>
        <p:txBody>
          <a:bodyPr/>
          <a:lstStyle/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US" sz="1400" b="1" dirty="0"/>
              <a:t>U.S. Navy Rear Adm. </a:t>
            </a:r>
            <a:br>
              <a:rPr lang="en-US" sz="1400" b="1" dirty="0"/>
            </a:br>
            <a:r>
              <a:rPr lang="en-US" sz="1400" b="1" dirty="0"/>
              <a:t>Timothy Gallaudet (Ret)</a:t>
            </a:r>
          </a:p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US" sz="1400" dirty="0"/>
              <a:t>Assistant secretary of commerce for oceans and atmosphere, NOAA</a:t>
            </a:r>
            <a:endParaRPr lang="en-US" sz="1400" b="1" dirty="0"/>
          </a:p>
        </p:txBody>
      </p:sp>
      <p:pic>
        <p:nvPicPr>
          <p:cNvPr id="18" name="Picture Placeholder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7096" y="985411"/>
            <a:ext cx="1999005" cy="2651124"/>
          </a:xfrm>
          <a:prstGeom prst="roundRect">
            <a:avLst>
              <a:gd name="adj" fmla="val 5756"/>
            </a:avLst>
          </a:prstGeom>
        </p:spPr>
      </p:pic>
      <p:sp>
        <p:nvSpPr>
          <p:cNvPr id="19" name="Content Placeholder 3"/>
          <p:cNvSpPr txBox="1">
            <a:spLocks/>
          </p:cNvSpPr>
          <p:nvPr/>
        </p:nvSpPr>
        <p:spPr>
          <a:xfrm>
            <a:off x="4678151" y="3693309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en-US" sz="1400" b="1" dirty="0"/>
              <a:t>Eduardo </a:t>
            </a:r>
            <a:r>
              <a:rPr lang="en-US" sz="1400" b="1" dirty="0" err="1"/>
              <a:t>Esquenazi</a:t>
            </a:r>
            <a:br>
              <a:rPr lang="en-US" sz="1400" dirty="0"/>
            </a:br>
            <a:r>
              <a:rPr lang="en-US" sz="1400" dirty="0"/>
              <a:t>Founder, </a:t>
            </a:r>
            <a:r>
              <a:rPr lang="en-US" sz="1400" dirty="0" err="1"/>
              <a:t>Sirenas</a:t>
            </a:r>
            <a:r>
              <a:rPr lang="en-US" sz="1400" dirty="0"/>
              <a:t>  </a:t>
            </a:r>
          </a:p>
        </p:txBody>
      </p:sp>
      <p:pic>
        <p:nvPicPr>
          <p:cNvPr id="20" name="Picture Placeholder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3309" y="974157"/>
            <a:ext cx="1999005" cy="2651124"/>
          </a:xfrm>
          <a:prstGeom prst="roundRect">
            <a:avLst>
              <a:gd name="adj" fmla="val 6176"/>
            </a:avLst>
          </a:prstGeom>
        </p:spPr>
      </p:pic>
      <p:sp>
        <p:nvSpPr>
          <p:cNvPr id="21" name="Content Placeholder 3"/>
          <p:cNvSpPr txBox="1">
            <a:spLocks/>
          </p:cNvSpPr>
          <p:nvPr/>
        </p:nvSpPr>
        <p:spPr>
          <a:xfrm>
            <a:off x="6883309" y="3672043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en-US" sz="1400" b="1" dirty="0"/>
              <a:t>Cody </a:t>
            </a:r>
            <a:r>
              <a:rPr lang="en-US" sz="1400" b="1" dirty="0" err="1"/>
              <a:t>Hooven</a:t>
            </a:r>
            <a:br>
              <a:rPr lang="en-US" sz="1400" dirty="0"/>
            </a:br>
            <a:r>
              <a:rPr lang="en-US" sz="1400" dirty="0"/>
              <a:t>Chief Sustainability Officer, City of San Diego  </a:t>
            </a:r>
          </a:p>
        </p:txBody>
      </p:sp>
      <p:pic>
        <p:nvPicPr>
          <p:cNvPr id="22" name="Picture Placeholder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1513" y="985411"/>
            <a:ext cx="1988343" cy="2651125"/>
          </a:xfrm>
          <a:prstGeom prst="roundRect">
            <a:avLst>
              <a:gd name="adj" fmla="val 5275"/>
            </a:avLst>
          </a:prstGeom>
        </p:spPr>
      </p:pic>
      <p:sp>
        <p:nvSpPr>
          <p:cNvPr id="23" name="Content Placeholder 3"/>
          <p:cNvSpPr txBox="1">
            <a:spLocks/>
          </p:cNvSpPr>
          <p:nvPr/>
        </p:nvSpPr>
        <p:spPr>
          <a:xfrm>
            <a:off x="2474903" y="3711267"/>
            <a:ext cx="1999321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en-US" sz="1400" b="1" dirty="0"/>
              <a:t>Jessica Meir</a:t>
            </a:r>
            <a:br>
              <a:rPr lang="en-US" sz="1400" dirty="0"/>
            </a:br>
            <a:r>
              <a:rPr lang="en-US" sz="1400" dirty="0"/>
              <a:t>NASA Astronaut </a:t>
            </a:r>
          </a:p>
        </p:txBody>
      </p:sp>
    </p:spTree>
    <p:extLst>
      <p:ext uri="{BB962C8B-B14F-4D97-AF65-F5344CB8AC3E}">
        <p14:creationId xmlns:p14="http://schemas.microsoft.com/office/powerpoint/2010/main" val="1083024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7" y="0"/>
            <a:ext cx="9080446" cy="510775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/>
        </p:spPr>
        <p:txBody>
          <a:bodyPr/>
          <a:lstStyle/>
          <a:p>
            <a:r>
              <a:rPr lang="en-US"/>
              <a:t>International Impact</a:t>
            </a:r>
            <a:endParaRPr lang="en-US" dirty="0"/>
          </a:p>
        </p:txBody>
      </p:sp>
      <p:sp>
        <p:nvSpPr>
          <p:cNvPr id="13" name="Subtitle 1"/>
          <p:cNvSpPr>
            <a:spLocks noGrp="1"/>
          </p:cNvSpPr>
          <p:nvPr>
            <p:ph type="subTitle" idx="1"/>
          </p:nvPr>
        </p:nvSpPr>
        <p:spPr>
          <a:xfrm>
            <a:off x="5518303" y="4821850"/>
            <a:ext cx="3446207" cy="157994"/>
          </a:xfrm>
        </p:spPr>
        <p:txBody>
          <a:bodyPr/>
          <a:lstStyle/>
          <a:p>
            <a:pPr algn="r"/>
            <a:r>
              <a:rPr lang="en-US" sz="1000" dirty="0"/>
              <a:t>United Nations, The Ocean Conference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6EEB5A-3A32-5BE4-084C-E6B68653F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62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5143500"/>
          </a:xfr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title.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Margaret </a:t>
            </a:r>
            <a:r>
              <a:rPr lang="en-US" dirty="0" err="1"/>
              <a:t>Leinen</a:t>
            </a:r>
            <a:r>
              <a:rPr lang="en-US" dirty="0"/>
              <a:t>, Presenter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9030D474-3328-E941-ABD2-49C353BA56E5}"/>
              </a:ext>
            </a:extLst>
          </p:cNvPr>
          <p:cNvSpPr txBox="1">
            <a:spLocks/>
          </p:cNvSpPr>
          <p:nvPr/>
        </p:nvSpPr>
        <p:spPr>
          <a:xfrm>
            <a:off x="5518303" y="4821850"/>
            <a:ext cx="3446207" cy="15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  <a:lvl2pPr marL="25712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51425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844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771386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731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1028514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675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1285642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770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89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027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/>
              <a:t>Salton Sea. </a:t>
            </a:r>
            <a:r>
              <a:rPr lang="en-US" sz="1000" i="1" dirty="0"/>
              <a:t>Credit: Tyler Huston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637571-9DDA-E5BC-2D21-80943FB64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687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International Impact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274322" y="3824935"/>
            <a:ext cx="2723155" cy="1062111"/>
          </a:xfrm>
        </p:spPr>
        <p:txBody>
          <a:bodyPr/>
          <a:lstStyle/>
          <a:p>
            <a:pPr lvl="0"/>
            <a:r>
              <a:rPr lang="en-US" sz="1400" dirty="0"/>
              <a:t>Annual participation in the United Nations COP Climate Conference </a:t>
            </a:r>
            <a:endParaRPr lang="en-US" sz="1400" b="1" dirty="0"/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3216741" y="3824935"/>
            <a:ext cx="2723154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400" dirty="0"/>
              <a:t>Science Envoy to U.S. Department of State, U.N. panelist </a:t>
            </a:r>
          </a:p>
        </p:txBody>
      </p:sp>
      <p:sp>
        <p:nvSpPr>
          <p:cNvPr id="21" name="Content Placeholder 3"/>
          <p:cNvSpPr txBox="1">
            <a:spLocks/>
          </p:cNvSpPr>
          <p:nvPr/>
        </p:nvSpPr>
        <p:spPr>
          <a:xfrm>
            <a:off x="6159159" y="3824935"/>
            <a:ext cx="2723155" cy="1062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400" dirty="0"/>
              <a:t>Scientific advisors to the world’s political and moral leaders </a:t>
            </a:r>
          </a:p>
        </p:txBody>
      </p:sp>
      <p:pic>
        <p:nvPicPr>
          <p:cNvPr id="12" name="Picture Placeholder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3" y="984986"/>
            <a:ext cx="2723154" cy="2652830"/>
          </a:xfrm>
          <a:prstGeom prst="roundRect">
            <a:avLst>
              <a:gd name="adj" fmla="val 4334"/>
            </a:avLst>
          </a:prstGeom>
        </p:spPr>
      </p:pic>
      <p:pic>
        <p:nvPicPr>
          <p:cNvPr id="16" name="Picture Placeholder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6741" y="984986"/>
            <a:ext cx="2723154" cy="2652830"/>
          </a:xfrm>
          <a:prstGeom prst="roundRect">
            <a:avLst>
              <a:gd name="adj" fmla="val 5599"/>
            </a:avLst>
          </a:prstGeom>
        </p:spPr>
      </p:pic>
      <p:pic>
        <p:nvPicPr>
          <p:cNvPr id="17" name="Picture Placeholder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160" y="984986"/>
            <a:ext cx="2723154" cy="2652830"/>
          </a:xfrm>
          <a:prstGeom prst="roundRect">
            <a:avLst>
              <a:gd name="adj" fmla="val 5915"/>
            </a:avLst>
          </a:prstGeom>
        </p:spPr>
      </p:pic>
    </p:spTree>
    <p:extLst>
      <p:ext uri="{BB962C8B-B14F-4D97-AF65-F5344CB8AC3E}">
        <p14:creationId xmlns:p14="http://schemas.microsoft.com/office/powerpoint/2010/main" val="19139689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51" y="0"/>
            <a:ext cx="9159902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effectLst>
            <a:outerShdw blurRad="50800" sx="78000" sy="78000" algn="ctr" rotWithShape="0">
              <a:schemeClr val="tx1">
                <a:lumMod val="75000"/>
                <a:alpha val="54000"/>
              </a:schemeClr>
            </a:outerShdw>
          </a:effectLst>
        </p:spPr>
        <p:txBody>
          <a:bodyPr/>
          <a:lstStyle/>
          <a:p>
            <a:r>
              <a:rPr lang="en-US" dirty="0"/>
              <a:t>Birch Aquarium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34DFF1-F81C-FD38-4A9E-DE3B974ED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926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i="1" dirty="0"/>
              <a:t>Birch Aquarium at Scripps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The public exploration center for Scripps Institution of Oceanography</a:t>
            </a:r>
          </a:p>
          <a:p>
            <a:r>
              <a:rPr lang="en-US" dirty="0"/>
              <a:t>Provides ocean science education, interprets Scripps Oceanography research, and promotes ocean conservation</a:t>
            </a:r>
          </a:p>
          <a:p>
            <a:r>
              <a:rPr lang="en-US" dirty="0"/>
              <a:t>470,000 visitors per year</a:t>
            </a:r>
          </a:p>
          <a:p>
            <a:r>
              <a:rPr lang="en-US" dirty="0"/>
              <a:t>10,000 members</a:t>
            </a:r>
          </a:p>
          <a:p>
            <a:r>
              <a:rPr lang="en-US" dirty="0"/>
              <a:t>56,000 K-12 students served per year</a:t>
            </a:r>
          </a:p>
          <a:p>
            <a:r>
              <a:rPr lang="en-US" dirty="0"/>
              <a:t>18,000 people attended field including Whale Watching, Grunion Runs, Shark Snorkels, </a:t>
            </a:r>
            <a:r>
              <a:rPr lang="en-US" dirty="0" err="1"/>
              <a:t>Tidepooling</a:t>
            </a:r>
            <a:r>
              <a:rPr lang="en-US" dirty="0"/>
              <a:t>, and Pier Walks. </a:t>
            </a: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804" r="-2936"/>
          <a:stretch/>
        </p:blipFill>
        <p:spPr>
          <a:xfrm>
            <a:off x="4571998" y="-142613"/>
            <a:ext cx="4706225" cy="2609353"/>
          </a:xfrm>
          <a:prstGeom prst="roundRect">
            <a:avLst>
              <a:gd name="adj" fmla="val 4421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775" y="2677297"/>
            <a:ext cx="4569225" cy="2466203"/>
          </a:xfrm>
          <a:prstGeom prst="snipRoundRect">
            <a:avLst>
              <a:gd name="adj1" fmla="val 5102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6545733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>
            <a:extLst>
              <a:ext uri="{FF2B5EF4-FFF2-40B4-BE49-F238E27FC236}">
                <a16:creationId xmlns:a16="http://schemas.microsoft.com/office/drawing/2014/main" id="{86FA2F5A-7624-4649-A2E4-1DD77AB516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8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78230"/>
            <a:ext cx="9144000" cy="2987040"/>
          </a:xfrm>
          <a:prstGeom prst="rect">
            <a:avLst/>
          </a:prstGeom>
          <a:solidFill>
            <a:srgbClr val="006A96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38620" y="1341120"/>
            <a:ext cx="5683349" cy="2414954"/>
          </a:xfrm>
          <a:prstGeom prst="rect">
            <a:avLst/>
          </a:prstGeom>
          <a:noFill/>
          <a:effectLst>
            <a:outerShdw blurRad="76200" dir="420000" algn="ctr" rotWithShape="0">
              <a:schemeClr val="tx1">
                <a:alpha val="88000"/>
              </a:schemeClr>
            </a:outerShdw>
          </a:effectLst>
        </p:spPr>
        <p:txBody>
          <a:bodyPr vert="horz" lIns="0" tIns="0" rIns="0" bIns="0" rtlCol="0" anchor="ctr" anchorCtr="0">
            <a:normAutofit/>
          </a:bodyPr>
          <a:lstStyle>
            <a:lvl1pPr algn="l" defTabSz="257129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sz="2250" b="1" kern="1200" cap="all" baseline="0">
                <a:solidFill>
                  <a:schemeClr val="bg1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0" cap="none" dirty="0"/>
              <a:t>The 20</a:t>
            </a:r>
            <a:r>
              <a:rPr lang="en-US" sz="3200" b="0" cap="none" baseline="30000" dirty="0"/>
              <a:t>th</a:t>
            </a:r>
            <a:r>
              <a:rPr lang="en-US" sz="3200" b="0" cap="none" dirty="0"/>
              <a:t> century was the century of under sampling the ocean. </a:t>
            </a:r>
          </a:p>
          <a:p>
            <a:pPr>
              <a:lnSpc>
                <a:spcPct val="200000"/>
              </a:lnSpc>
            </a:pPr>
            <a:r>
              <a:rPr lang="en-US" sz="2000" b="0" cap="none" dirty="0"/>
              <a:t>-Walter </a:t>
            </a:r>
            <a:r>
              <a:rPr lang="en-US" sz="2000" b="0" cap="none" dirty="0" err="1"/>
              <a:t>Munk</a:t>
            </a:r>
            <a:endParaRPr lang="en-US" sz="2000" b="0" cap="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D1068A-A318-954E-818C-1C4926D19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466" y="1492855"/>
            <a:ext cx="2113688" cy="21114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69219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1E6577-6312-C847-83AC-CE8D93636B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2383" cy="51434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78230"/>
            <a:ext cx="9144000" cy="2987040"/>
          </a:xfrm>
          <a:prstGeom prst="rect">
            <a:avLst/>
          </a:prstGeom>
          <a:solidFill>
            <a:srgbClr val="006A96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38620" y="1341120"/>
            <a:ext cx="5683349" cy="2414954"/>
          </a:xfrm>
          <a:prstGeom prst="rect">
            <a:avLst/>
          </a:prstGeom>
          <a:noFill/>
          <a:effectLst>
            <a:outerShdw blurRad="76200" dir="420000" algn="ctr" rotWithShape="0">
              <a:schemeClr val="tx1">
                <a:alpha val="88000"/>
              </a:schemeClr>
            </a:outerShdw>
          </a:effectLst>
        </p:spPr>
        <p:txBody>
          <a:bodyPr vert="horz" lIns="0" tIns="0" rIns="0" bIns="0" rtlCol="0" anchor="ctr" anchorCtr="0">
            <a:normAutofit/>
          </a:bodyPr>
          <a:lstStyle>
            <a:lvl1pPr algn="l" defTabSz="257129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sz="2250" b="1" kern="1200" cap="all" baseline="0">
                <a:solidFill>
                  <a:schemeClr val="bg1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0" cap="none" dirty="0"/>
              <a:t>Great periods of oceanography are defined by new kinds of instrumentation. </a:t>
            </a:r>
          </a:p>
          <a:p>
            <a:pPr>
              <a:lnSpc>
                <a:spcPct val="200000"/>
              </a:lnSpc>
            </a:pPr>
            <a:r>
              <a:rPr lang="en-US" sz="2000" b="0" cap="none" dirty="0"/>
              <a:t>-Roger </a:t>
            </a:r>
            <a:r>
              <a:rPr lang="en-US" sz="2000" b="0" cap="none" dirty="0" err="1"/>
              <a:t>Revelle</a:t>
            </a:r>
            <a:endParaRPr lang="en-US" sz="2000" b="0" cap="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AC3553-9BE5-F144-AC36-C8985D94E1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466" y="1491754"/>
            <a:ext cx="2113687" cy="211368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0506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626C-6872-4044-A8D4-F1E234BA07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0F40107-723D-9B41-93B6-A117CC3ADCB7}"/>
              </a:ext>
            </a:extLst>
          </p:cNvPr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3414243705"/>
              </p:ext>
            </p:extLst>
          </p:nvPr>
        </p:nvGraphicFramePr>
        <p:xfrm>
          <a:off x="304800" y="1012825"/>
          <a:ext cx="4183063" cy="387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8BFD5A2-7722-3E47-92E7-518282F799F9}"/>
              </a:ext>
            </a:extLst>
          </p:cNvPr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3536896541"/>
              </p:ext>
            </p:extLst>
          </p:nvPr>
        </p:nvGraphicFramePr>
        <p:xfrm>
          <a:off x="4649788" y="1012825"/>
          <a:ext cx="4175125" cy="387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878361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626C-6872-4044-A8D4-F1E234BA07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18602573-EA04-514B-A172-7B1666C410BD}"/>
                  </a:ext>
                </a:extLst>
              </p:cNvPr>
              <p:cNvGraphicFramePr>
                <a:graphicFrameLocks noGrp="1"/>
              </p:cNvGraphicFramePr>
              <p:nvPr>
                <p:ph idx="11"/>
                <p:extLst>
                  <p:ext uri="{D42A27DB-BD31-4B8C-83A1-F6EECF244321}">
                    <p14:modId xmlns:p14="http://schemas.microsoft.com/office/powerpoint/2010/main" val="3710521485"/>
                  </p:ext>
                </p:extLst>
              </p:nvPr>
            </p:nvGraphicFramePr>
            <p:xfrm>
              <a:off x="304800" y="1012825"/>
              <a:ext cx="4183063" cy="38735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7" name="Content Placeholder 6">
                <a:extLst>
                  <a:ext uri="{FF2B5EF4-FFF2-40B4-BE49-F238E27FC236}">
                    <a16:creationId xmlns:a16="http://schemas.microsoft.com/office/drawing/2014/main" id="{18602573-EA04-514B-A172-7B1666C410B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800" y="1012825"/>
                <a:ext cx="4183063" cy="38735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8BFD5A2-7722-3E47-92E7-518282F799F9}"/>
              </a:ext>
            </a:extLst>
          </p:cNvPr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1633938345"/>
              </p:ext>
            </p:extLst>
          </p:nvPr>
        </p:nvGraphicFramePr>
        <p:xfrm>
          <a:off x="4649788" y="1012825"/>
          <a:ext cx="4175125" cy="387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309460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icture Placeholder 4"/>
          <p:cNvGraphicFramePr>
            <a:graphicFrameLocks noGrp="1"/>
          </p:cNvGraphicFramePr>
          <p:nvPr>
            <p:ph type="pic" idx="14"/>
            <p:extLst>
              <p:ext uri="{D42A27DB-BD31-4B8C-83A1-F6EECF244321}">
                <p14:modId xmlns:p14="http://schemas.microsoft.com/office/powerpoint/2010/main" val="37735171"/>
              </p:ext>
            </p:extLst>
          </p:nvPr>
        </p:nvGraphicFramePr>
        <p:xfrm>
          <a:off x="1348979" y="1043588"/>
          <a:ext cx="6455757" cy="1605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1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1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19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3370">
                <a:tc>
                  <a:txBody>
                    <a:bodyPr/>
                    <a:lstStyle/>
                    <a:p>
                      <a:r>
                        <a:rPr lang="en-US" sz="900" dirty="0"/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191">
                <a:tc>
                  <a:txBody>
                    <a:bodyPr/>
                    <a:lstStyle/>
                    <a:p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Donec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varius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viverra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leo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ac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iaculis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↑ 46%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8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↑ 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191">
                <a:tc>
                  <a:txBody>
                    <a:bodyPr/>
                    <a:lstStyle/>
                    <a:p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Donec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varius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viverra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leo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ac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iaculis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8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↑ 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8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↑ 27%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191">
                <a:tc>
                  <a:txBody>
                    <a:bodyPr/>
                    <a:lstStyle/>
                    <a:p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Donec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varius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viverra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leo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ac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iaculis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8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↑ 38%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8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↑ 46%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191">
                <a:tc>
                  <a:txBody>
                    <a:bodyPr/>
                    <a:lstStyle/>
                    <a:p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Donec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varius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viverra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leo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ac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iaculis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8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↑ 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8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↑ 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348740" y="2907165"/>
            <a:ext cx="6455995" cy="1979881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altLang="en-US"/>
              <a:t>SAMPLE CONTENT</a:t>
            </a:r>
          </a:p>
          <a:p>
            <a:pPr>
              <a:spcBef>
                <a:spcPts val="1800"/>
              </a:spcBef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 </a:t>
            </a:r>
            <a:r>
              <a:rPr lang="en-US" dirty="0" err="1"/>
              <a:t>iaculis</a:t>
            </a:r>
            <a:endParaRPr lang="en-US" dirty="0"/>
          </a:p>
          <a:p>
            <a:pPr>
              <a:spcBef>
                <a:spcPts val="1800"/>
              </a:spcBef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 </a:t>
            </a:r>
            <a:r>
              <a:rPr lang="en-US" dirty="0" err="1"/>
              <a:t>iaculis</a:t>
            </a:r>
            <a:endParaRPr lang="en-US" dirty="0"/>
          </a:p>
          <a:p>
            <a:pPr>
              <a:spcBef>
                <a:spcPts val="1800"/>
              </a:spcBef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 </a:t>
            </a:r>
            <a:r>
              <a:rPr lang="en-US" dirty="0" err="1"/>
              <a:t>iaculis</a:t>
            </a: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275F81D-5C06-364E-A911-2095ECF45CF3}"/>
              </a:ext>
            </a:extLst>
          </p:cNvPr>
          <p:cNvSpPr/>
          <p:nvPr/>
        </p:nvSpPr>
        <p:spPr>
          <a:xfrm>
            <a:off x="-59006" y="192504"/>
            <a:ext cx="8816741" cy="5678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FEDA2AC-C615-BF4F-8E8C-714B1CCF8DE0}"/>
              </a:ext>
            </a:extLst>
          </p:cNvPr>
          <p:cNvSpPr txBox="1">
            <a:spLocks/>
          </p:cNvSpPr>
          <p:nvPr/>
        </p:nvSpPr>
        <p:spPr>
          <a:xfrm>
            <a:off x="73796" y="224651"/>
            <a:ext cx="9005882" cy="608855"/>
          </a:xfrm>
          <a:prstGeom prst="rect">
            <a:avLst/>
          </a:prstGeom>
        </p:spPr>
        <p:txBody>
          <a:bodyPr vert="horz" lIns="457200" tIns="0" rIns="0" bIns="0" rtlCol="0" anchor="ctr" anchorCtr="0">
            <a:noAutofit/>
          </a:bodyPr>
          <a:lstStyle>
            <a:lvl1pPr algn="l" defTabSz="257129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sz="2250" b="1" kern="1200" cap="all" baseline="0">
                <a:solidFill>
                  <a:srgbClr val="006C92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5672113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9207" y="1014292"/>
            <a:ext cx="4695336" cy="3872754"/>
          </a:xfrm>
          <a:prstGeom prst="roundRect">
            <a:avLst>
              <a:gd name="adj" fmla="val 2804"/>
            </a:avLst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342900" indent="-342900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  <a:p>
            <a:pPr marL="342900" indent="-342900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  <a:p>
            <a:pPr marL="342900" indent="-342900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  <a:p>
            <a:pPr marL="342900" indent="-342900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  <a:p>
            <a:pPr marL="342900" indent="-342900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  <a:p>
            <a:pPr marL="342900" indent="-342900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22072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7FD23DB-05B1-864A-B823-22CC3264ECB7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75"/>
          <a:stretch/>
        </p:blipFill>
        <p:spPr>
          <a:xfrm>
            <a:off x="-138436" y="1015134"/>
            <a:ext cx="5127949" cy="3871912"/>
          </a:xfrm>
          <a:prstGeom prst="roundRect">
            <a:avLst>
              <a:gd name="adj" fmla="val 3451"/>
            </a:avLst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B07A93A0-5EDF-1D45-B5C4-8EB36275D6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342900" indent="-342900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  <a:p>
            <a:pPr marL="342900" indent="-342900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  <a:p>
            <a:pPr marL="342900" indent="-342900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  <a:p>
            <a:pPr marL="342900" indent="-342900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  <a:p>
            <a:pPr marL="342900" indent="-342900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  <a:p>
            <a:pPr marL="342900" indent="-342900">
              <a:spcBef>
                <a:spcPts val="24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7496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A16EB2-3150-5048-A94C-8DE65810AB78}"/>
              </a:ext>
            </a:extLst>
          </p:cNvPr>
          <p:cNvSpPr/>
          <p:nvPr/>
        </p:nvSpPr>
        <p:spPr>
          <a:xfrm>
            <a:off x="0" y="1885950"/>
            <a:ext cx="9144000" cy="3257550"/>
          </a:xfrm>
          <a:prstGeom prst="rect">
            <a:avLst/>
          </a:prstGeom>
          <a:gradFill>
            <a:gsLst>
              <a:gs pos="0">
                <a:srgbClr val="000000">
                  <a:alpha val="23000"/>
                </a:srgbClr>
              </a:gs>
              <a:gs pos="100000">
                <a:schemeClr val="bg2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title.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Margaret </a:t>
            </a:r>
            <a:r>
              <a:rPr lang="en-US" dirty="0" err="1"/>
              <a:t>Leinen</a:t>
            </a:r>
            <a:r>
              <a:rPr lang="en-US" dirty="0"/>
              <a:t>, Presenter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9030D474-3328-E941-ABD2-49C353BA56E5}"/>
              </a:ext>
            </a:extLst>
          </p:cNvPr>
          <p:cNvSpPr txBox="1">
            <a:spLocks/>
          </p:cNvSpPr>
          <p:nvPr/>
        </p:nvSpPr>
        <p:spPr>
          <a:xfrm>
            <a:off x="4667251" y="4821850"/>
            <a:ext cx="4297260" cy="15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  <a:lvl2pPr marL="25712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51425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844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771386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731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1028514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675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1285642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770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89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027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>
                <a:solidFill>
                  <a:schemeClr val="bg1"/>
                </a:solidFill>
              </a:rPr>
              <a:t>Mapping a tundra ecosystem north in Denali National Park. </a:t>
            </a:r>
            <a:r>
              <a:rPr lang="en-US" sz="1000" i="1" dirty="0">
                <a:solidFill>
                  <a:schemeClr val="bg1"/>
                </a:solidFill>
              </a:rPr>
              <a:t>Credit: Adrian </a:t>
            </a:r>
            <a:r>
              <a:rPr lang="en-US" sz="1000" i="1" dirty="0" err="1">
                <a:solidFill>
                  <a:schemeClr val="bg1"/>
                </a:solidFill>
              </a:rPr>
              <a:t>Borsa</a:t>
            </a:r>
            <a:endParaRPr lang="en-US" sz="1000" i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B74B1E-6A02-62F5-F12B-EBF67A10A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207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7962A32-42C5-B044-8251-4CB5B425641C}"/>
              </a:ext>
            </a:extLst>
          </p:cNvPr>
          <p:cNvSpPr txBox="1">
            <a:spLocks/>
          </p:cNvSpPr>
          <p:nvPr/>
        </p:nvSpPr>
        <p:spPr>
          <a:xfrm>
            <a:off x="304801" y="2191828"/>
            <a:ext cx="2974622" cy="19550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Strategies: </a:t>
            </a: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sz="1400" dirty="0"/>
          </a:p>
          <a:p>
            <a:r>
              <a:rPr lang="en-US" sz="1400" b="1" dirty="0"/>
              <a:t>Scope:	</a:t>
            </a:r>
            <a:r>
              <a:rPr lang="en-US" sz="1400" dirty="0"/>
              <a:t>Global</a:t>
            </a:r>
          </a:p>
          <a:p>
            <a:r>
              <a:rPr lang="en-US" sz="1400" b="1" dirty="0"/>
              <a:t>Partners: </a:t>
            </a: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r>
              <a:rPr lang="en-US" sz="1400" b="1" dirty="0"/>
              <a:t>Sponsors:	</a:t>
            </a:r>
            <a:r>
              <a:rPr lang="en-US" sz="1400" dirty="0"/>
              <a:t>CA DWR, USACE/ERDC, NOAA, SCWA, NASA, USBR 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866C62F-4D85-3043-B88E-A076515A441C}"/>
              </a:ext>
            </a:extLst>
          </p:cNvPr>
          <p:cNvSpPr txBox="1">
            <a:spLocks/>
          </p:cNvSpPr>
          <p:nvPr/>
        </p:nvSpPr>
        <p:spPr>
          <a:xfrm>
            <a:off x="304801" y="1467222"/>
            <a:ext cx="2974622" cy="6039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1pPr>
            <a:lvl2pPr marL="25712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2pPr>
            <a:lvl3pPr marL="514257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3pPr>
            <a:lvl4pPr marL="771385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4pPr>
            <a:lvl5pPr marL="1028513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/>
              <a:buNone/>
              <a:defRPr sz="1500" kern="1200" baseline="0">
                <a:solidFill>
                  <a:srgbClr val="006C92"/>
                </a:solidFill>
                <a:latin typeface="Calibri" charset="0"/>
                <a:ea typeface="+mn-ea"/>
                <a:cs typeface="+mn-cs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b="1" dirty="0"/>
              <a:t>Director: Margaret </a:t>
            </a:r>
            <a:r>
              <a:rPr lang="en-US" sz="1600" b="1" dirty="0" err="1"/>
              <a:t>Leinen</a:t>
            </a:r>
            <a:br>
              <a:rPr lang="en-US" sz="1600" b="1" dirty="0"/>
            </a:br>
            <a:r>
              <a:rPr lang="en-US" sz="1600" b="1" dirty="0"/>
              <a:t>Website: </a:t>
            </a:r>
            <a:r>
              <a:rPr lang="en-US" sz="1600" b="1" dirty="0" err="1"/>
              <a:t>Scripps.ucsd.edu</a:t>
            </a:r>
            <a:endParaRPr lang="en-US" sz="16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EBCB44-E350-A740-B905-9C0E54A77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650085"/>
            <a:ext cx="2787618" cy="351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B06561-ABD5-9CF0-C776-98AAF5C5D6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18" r="-2386"/>
          <a:stretch/>
        </p:blipFill>
        <p:spPr>
          <a:xfrm>
            <a:off x="4572000" y="-134223"/>
            <a:ext cx="4681057" cy="2676326"/>
          </a:xfrm>
          <a:prstGeom prst="roundRect">
            <a:avLst>
              <a:gd name="adj" fmla="val 4158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001340-0B42-312F-8E79-AE2A32D1B7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-1" r="-4931" b="-5740"/>
          <a:stretch/>
        </p:blipFill>
        <p:spPr>
          <a:xfrm>
            <a:off x="6932427" y="2677297"/>
            <a:ext cx="2320629" cy="2607767"/>
          </a:xfrm>
          <a:prstGeom prst="roundRect">
            <a:avLst>
              <a:gd name="adj" fmla="val 6046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9CCEDB-96DF-C820-1572-4E3CF78D49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5740"/>
          <a:stretch/>
        </p:blipFill>
        <p:spPr>
          <a:xfrm>
            <a:off x="4572000" y="2677297"/>
            <a:ext cx="2183862" cy="2607767"/>
          </a:xfrm>
          <a:prstGeom prst="roundRect">
            <a:avLst>
              <a:gd name="adj" fmla="val 5143"/>
            </a:avLst>
          </a:prstGeom>
        </p:spPr>
      </p:pic>
    </p:spTree>
    <p:extLst>
      <p:ext uri="{BB962C8B-B14F-4D97-AF65-F5344CB8AC3E}">
        <p14:creationId xmlns:p14="http://schemas.microsoft.com/office/powerpoint/2010/main" val="22128233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-1" y="1485595"/>
            <a:ext cx="8548212" cy="1102519"/>
          </a:xfrm>
          <a:effectLst>
            <a:outerShdw blurRad="254000" dist="50800" algn="ctr" rotWithShape="0">
              <a:schemeClr val="tx1">
                <a:lumMod val="75000"/>
              </a:schemeClr>
            </a:outerShdw>
          </a:effectLst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Subtitle 1"/>
          <p:cNvSpPr>
            <a:spLocks noGrp="1"/>
          </p:cNvSpPr>
          <p:nvPr>
            <p:ph type="subTitle" idx="1"/>
          </p:nvPr>
        </p:nvSpPr>
        <p:spPr>
          <a:xfrm>
            <a:off x="5518303" y="4821850"/>
            <a:ext cx="3446207" cy="157994"/>
          </a:xfrm>
        </p:spPr>
        <p:txBody>
          <a:bodyPr/>
          <a:lstStyle/>
          <a:p>
            <a:pPr algn="r"/>
            <a:r>
              <a:rPr lang="en-US" sz="1000" dirty="0"/>
              <a:t>Scripps research in Palau. </a:t>
            </a:r>
            <a:r>
              <a:rPr lang="en-US" sz="1000" i="1" dirty="0"/>
              <a:t>Credit: Jennifer Smith</a:t>
            </a:r>
            <a:r>
              <a:rPr lang="en-US" sz="1000" dirty="0"/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8AC2F4-CCF6-B940-5787-B634A008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821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-1" y="1485595"/>
            <a:ext cx="8548212" cy="1102519"/>
          </a:xfrm>
          <a:effectLst>
            <a:outerShdw blurRad="254000" dist="50800" algn="ctr" rotWithShape="0">
              <a:schemeClr val="tx1">
                <a:lumMod val="75000"/>
              </a:schemeClr>
            </a:outerShdw>
          </a:effectLst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Subtitle 1"/>
          <p:cNvSpPr>
            <a:spLocks noGrp="1"/>
          </p:cNvSpPr>
          <p:nvPr>
            <p:ph type="subTitle" idx="1"/>
          </p:nvPr>
        </p:nvSpPr>
        <p:spPr>
          <a:xfrm>
            <a:off x="5518303" y="4821850"/>
            <a:ext cx="3446207" cy="157994"/>
          </a:xfrm>
        </p:spPr>
        <p:txBody>
          <a:bodyPr/>
          <a:lstStyle/>
          <a:p>
            <a:pPr algn="r"/>
            <a:r>
              <a:rPr lang="en-US" sz="1000" dirty="0"/>
              <a:t>Scripps research in Antarctic Peninsula. </a:t>
            </a:r>
            <a:r>
              <a:rPr lang="en-US" sz="1000" i="1" dirty="0"/>
              <a:t>Credit: Maria </a:t>
            </a:r>
            <a:r>
              <a:rPr lang="en-US" sz="1000" i="1" dirty="0" err="1"/>
              <a:t>Stenzel</a:t>
            </a:r>
            <a:endParaRPr lang="en-US" sz="10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6E42FA-FF3F-B9AF-0FD6-379B06E63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353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4000" cy="514350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-1" y="1485595"/>
            <a:ext cx="8548212" cy="1102519"/>
          </a:xfrm>
          <a:effectLst>
            <a:outerShdw blurRad="254000" dist="50800" algn="ctr" rotWithShape="0">
              <a:schemeClr val="tx1">
                <a:lumMod val="75000"/>
              </a:schemeClr>
            </a:outerShdw>
          </a:effectLst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A0030498-2FE1-7446-B57D-24858A349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8303" y="4821850"/>
            <a:ext cx="3446207" cy="157994"/>
          </a:xfrm>
        </p:spPr>
        <p:txBody>
          <a:bodyPr/>
          <a:lstStyle/>
          <a:p>
            <a:pPr algn="r"/>
            <a:r>
              <a:rPr lang="en-US" sz="1000" dirty="0"/>
              <a:t>Scripps researchers recover a BONGO net off the California coast.</a:t>
            </a:r>
            <a:endParaRPr lang="en-US" sz="10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C46EC7-9685-F02F-78C1-FB8C1DA34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295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-1" y="1485595"/>
            <a:ext cx="8548212" cy="1102519"/>
          </a:xfrm>
          <a:effectLst>
            <a:outerShdw blurRad="254000" dist="50800" algn="ctr" rotWithShape="0">
              <a:schemeClr val="tx1">
                <a:lumMod val="75000"/>
              </a:schemeClr>
            </a:outerShdw>
          </a:effectLst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8A4F0808-4376-0849-AEB9-45AA83E3D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8303" y="4821850"/>
            <a:ext cx="3446207" cy="157994"/>
          </a:xfrm>
        </p:spPr>
        <p:txBody>
          <a:bodyPr/>
          <a:lstStyle/>
          <a:p>
            <a:pPr algn="r"/>
            <a:r>
              <a:rPr lang="en-US" sz="1000" dirty="0"/>
              <a:t>Scripps Scientific Diving Program. </a:t>
            </a:r>
            <a:r>
              <a:rPr lang="en-US" sz="1000" i="1" dirty="0"/>
              <a:t>Credit: Erik Jepsen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A1CEAD-3923-686D-63FE-5BE5A515C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818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-1" y="1485595"/>
            <a:ext cx="8548212" cy="1102519"/>
          </a:xfrm>
          <a:effectLst>
            <a:outerShdw blurRad="254000" dist="50800" algn="ctr" rotWithShape="0">
              <a:schemeClr val="tx1">
                <a:lumMod val="75000"/>
                <a:alpha val="57000"/>
              </a:schemeClr>
            </a:outerShdw>
          </a:effectLst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4D4080F0-6123-A24E-B36D-4EB6A8122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8303" y="4821850"/>
            <a:ext cx="3446207" cy="157994"/>
          </a:xfrm>
        </p:spPr>
        <p:txBody>
          <a:bodyPr/>
          <a:lstStyle/>
          <a:p>
            <a:pPr algn="r"/>
            <a:r>
              <a:rPr lang="en-US" sz="1000" dirty="0"/>
              <a:t>Scripps Scientific Diving Program. </a:t>
            </a:r>
            <a:r>
              <a:rPr lang="en-US" sz="1000" i="1" dirty="0"/>
              <a:t>Credit: Erik Jepsen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2AA2F3-A8D1-B889-E3C9-9FE2A15D8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189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9">
            <a:extLst>
              <a:ext uri="{FF2B5EF4-FFF2-40B4-BE49-F238E27FC236}">
                <a16:creationId xmlns:a16="http://schemas.microsoft.com/office/drawing/2014/main" id="{20B4BBD6-DB5D-F347-8C86-E64D8AF565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-1" y="1485595"/>
            <a:ext cx="8548212" cy="1102519"/>
          </a:xfrm>
          <a:effectLst>
            <a:outerShdw blurRad="254000" dist="50800" algn="ctr" rotWithShape="0">
              <a:schemeClr val="tx1">
                <a:lumMod val="75000"/>
              </a:schemeClr>
            </a:outerShdw>
          </a:effectLst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1F6368-E2F2-47AD-CCD3-F0007F7AB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97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title.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Margaret </a:t>
            </a:r>
            <a:r>
              <a:rPr lang="en-US" dirty="0" err="1"/>
              <a:t>Leinen</a:t>
            </a:r>
            <a:r>
              <a:rPr lang="en-US" dirty="0"/>
              <a:t>, Presenter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9030D474-3328-E941-ABD2-49C353BA56E5}"/>
              </a:ext>
            </a:extLst>
          </p:cNvPr>
          <p:cNvSpPr txBox="1">
            <a:spLocks/>
          </p:cNvSpPr>
          <p:nvPr/>
        </p:nvSpPr>
        <p:spPr>
          <a:xfrm>
            <a:off x="5518303" y="4821850"/>
            <a:ext cx="3446207" cy="15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  <a:lvl2pPr marL="25712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51425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844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771386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731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1028514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675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1285642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770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89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027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i="1" dirty="0"/>
              <a:t>Credit: Octavio </a:t>
            </a:r>
            <a:r>
              <a:rPr lang="en-US" sz="1000" i="1" dirty="0" err="1"/>
              <a:t>Aburto</a:t>
            </a:r>
            <a:endParaRPr lang="en-US" sz="10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43B8D3-B4E9-4D5D-497B-549F1A467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37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7C342AB-0747-2B4C-84A8-C600F816CE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1"/>
          <a:stretch/>
        </p:blipFill>
        <p:spPr>
          <a:xfrm>
            <a:off x="0" y="0"/>
            <a:ext cx="9144000" cy="5143500"/>
          </a:xfr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title.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Margaret </a:t>
            </a:r>
            <a:r>
              <a:rPr lang="en-US" dirty="0" err="1"/>
              <a:t>Leinen</a:t>
            </a:r>
            <a:r>
              <a:rPr lang="en-US" dirty="0"/>
              <a:t>, Presenter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9030D474-3328-E941-ABD2-49C353BA56E5}"/>
              </a:ext>
            </a:extLst>
          </p:cNvPr>
          <p:cNvSpPr txBox="1">
            <a:spLocks/>
          </p:cNvSpPr>
          <p:nvPr/>
        </p:nvSpPr>
        <p:spPr>
          <a:xfrm>
            <a:off x="5518303" y="4821850"/>
            <a:ext cx="3446207" cy="15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  <a:lvl2pPr marL="25712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51425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844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771386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731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1028514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675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1285642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770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89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027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/>
              <a:t>Scripps research in Antarctic Peninsula. </a:t>
            </a:r>
            <a:r>
              <a:rPr lang="en-US" sz="1000" i="1" dirty="0"/>
              <a:t>Credit: Maria </a:t>
            </a:r>
            <a:r>
              <a:rPr lang="en-US" sz="1000" i="1" dirty="0" err="1"/>
              <a:t>Stenzel</a:t>
            </a:r>
            <a:endParaRPr lang="en-US" sz="10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BFF524-739E-2E7A-6E8A-B3BC18B25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53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730A52E-AC67-1843-A6A2-FD878191A6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title.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Margaret </a:t>
            </a:r>
            <a:r>
              <a:rPr lang="en-US" dirty="0" err="1"/>
              <a:t>Leinen</a:t>
            </a:r>
            <a:r>
              <a:rPr lang="en-US" dirty="0"/>
              <a:t>, Presenter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4447D3-10BA-5841-26F5-1AA915982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1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48DB9DF-2D8A-D840-90F2-AAFF4AE7CC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5740"/>
            <a:ext cx="9144000" cy="5349240"/>
          </a:xfr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title.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Margaret </a:t>
            </a:r>
            <a:r>
              <a:rPr lang="en-US" dirty="0" err="1"/>
              <a:t>Leinen</a:t>
            </a:r>
            <a:r>
              <a:rPr lang="en-US" dirty="0"/>
              <a:t>, Presenter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2419143A-114A-BC4D-91D9-43D09E0ECC07}"/>
              </a:ext>
            </a:extLst>
          </p:cNvPr>
          <p:cNvSpPr txBox="1">
            <a:spLocks/>
          </p:cNvSpPr>
          <p:nvPr/>
        </p:nvSpPr>
        <p:spPr>
          <a:xfrm>
            <a:off x="5518303" y="4821850"/>
            <a:ext cx="3446207" cy="15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  <a:lvl2pPr marL="25712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900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51425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844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771386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731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1028514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675" kern="1200" baseline="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1285642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770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899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027" indent="0" algn="ctr" defTabSz="257129" rtl="0" eaLnBrk="1" latinLnBrk="0" hangingPunct="1">
              <a:spcBef>
                <a:spcPct val="20000"/>
              </a:spcBef>
              <a:buFont typeface="Arial"/>
              <a:buNone/>
              <a:defRPr sz="11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/>
              <a:t>Scripps research in Palmyra Atoll. </a:t>
            </a:r>
            <a:r>
              <a:rPr lang="en-US" sz="1000" i="1" dirty="0"/>
              <a:t>Credit</a:t>
            </a:r>
            <a:r>
              <a:rPr lang="en-US" sz="1000" i="1"/>
              <a:t>: Stefani Gordon</a:t>
            </a:r>
            <a:endParaRPr lang="en-US" sz="10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A09B4-A35F-BCAF-9327-48F22338A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3" y="4558304"/>
            <a:ext cx="3227592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59084"/>
      </p:ext>
    </p:extLst>
  </p:cSld>
  <p:clrMapOvr>
    <a:masterClrMapping/>
  </p:clrMapOvr>
</p:sld>
</file>

<file path=ppt/theme/theme1.xml><?xml version="1.0" encoding="utf-8"?>
<a:theme xmlns:a="http://schemas.openxmlformats.org/drawingml/2006/main" name="Section Slides">
  <a:themeElements>
    <a:clrScheme name="UC San Diego Health">
      <a:dk1>
        <a:srgbClr val="464749"/>
      </a:dk1>
      <a:lt1>
        <a:srgbClr val="FFFFFF"/>
      </a:lt1>
      <a:dk2>
        <a:srgbClr val="101D3A"/>
      </a:dk2>
      <a:lt2>
        <a:srgbClr val="FFFFFF"/>
      </a:lt2>
      <a:accent1>
        <a:srgbClr val="0C68AC"/>
      </a:accent1>
      <a:accent2>
        <a:srgbClr val="15A599"/>
      </a:accent2>
      <a:accent3>
        <a:srgbClr val="0C636E"/>
      </a:accent3>
      <a:accent4>
        <a:srgbClr val="443D82"/>
      </a:accent4>
      <a:accent5>
        <a:srgbClr val="671943"/>
      </a:accent5>
      <a:accent6>
        <a:srgbClr val="A7B306"/>
      </a:accent6>
      <a:hlink>
        <a:srgbClr val="AA0023"/>
      </a:hlink>
      <a:folHlink>
        <a:srgbClr val="0C68A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CSDHealth-16x9" id="{6D9D32FB-35C8-1345-8EFA-FDD3A2A06C29}" vid="{C3C87989-F9C7-F540-B8B8-EF7C3FAE362D}"/>
    </a:ext>
  </a:extLst>
</a:theme>
</file>

<file path=ppt/theme/theme2.xml><?xml version="1.0" encoding="utf-8"?>
<a:theme xmlns:a="http://schemas.openxmlformats.org/drawingml/2006/main" name="Content Slides">
  <a:themeElements>
    <a:clrScheme name="Custom 3">
      <a:dk1>
        <a:srgbClr val="464749"/>
      </a:dk1>
      <a:lt1>
        <a:srgbClr val="FFFFFF"/>
      </a:lt1>
      <a:dk2>
        <a:srgbClr val="101D3A"/>
      </a:dk2>
      <a:lt2>
        <a:srgbClr val="FFFFFF"/>
      </a:lt2>
      <a:accent1>
        <a:srgbClr val="006995"/>
      </a:accent1>
      <a:accent2>
        <a:srgbClr val="F3E500"/>
      </a:accent2>
      <a:accent3>
        <a:srgbClr val="182B48"/>
      </a:accent3>
      <a:accent4>
        <a:srgbClr val="B4B5BD"/>
      </a:accent4>
      <a:accent5>
        <a:srgbClr val="00C5D6"/>
      </a:accent5>
      <a:accent6>
        <a:srgbClr val="6D953A"/>
      </a:accent6>
      <a:hlink>
        <a:srgbClr val="006995"/>
      </a:hlink>
      <a:folHlink>
        <a:srgbClr val="00C5D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CSDHealth-16x9" id="{6D9D32FB-35C8-1345-8EFA-FDD3A2A06C29}" vid="{D1FA57BC-5BD4-D841-879B-304073B8C05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E8EF9B5484074A9AD6AE3ECE890B10" ma:contentTypeVersion="1" ma:contentTypeDescription="Create a new document." ma:contentTypeScope="" ma:versionID="e3ebee926d0fba3772ddfd6cf3762369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47206dab0015f8b9f8924535193e8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45859A-C588-4588-AB1B-0F629E367C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E3C980-C590-44A7-B970-BBC4E6ABA5C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8F971539-B776-48D0-B41E-084723CFE5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UCSDHealth-PPT-16x9</Template>
  <TotalTime>75044</TotalTime>
  <Words>1135</Words>
  <Application>Microsoft Macintosh PowerPoint</Application>
  <PresentationFormat>On-screen Show (16:9)</PresentationFormat>
  <Paragraphs>200</Paragraphs>
  <Slides>56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</vt:lpstr>
      <vt:lpstr>Section Slides</vt:lpstr>
      <vt:lpstr>Content Slides</vt:lpstr>
      <vt:lpstr>Presentation title. date</vt:lpstr>
      <vt:lpstr>Presentation title. date</vt:lpstr>
      <vt:lpstr>Presentation title. date</vt:lpstr>
      <vt:lpstr>Presentation title. date</vt:lpstr>
      <vt:lpstr>Presentation title. date</vt:lpstr>
      <vt:lpstr>Presentation title. date</vt:lpstr>
      <vt:lpstr>Presentation title. date</vt:lpstr>
      <vt:lpstr>Presentation title. date</vt:lpstr>
      <vt:lpstr>Presentation title. date</vt:lpstr>
      <vt:lpstr>Presentation title. date</vt:lpstr>
      <vt:lpstr>Scripps Institution of Oceanography works to understand and protect the planet, and investigate the oceans, earth, and atmosphere to find solutions to our greatest environmental challenges.</vt:lpstr>
      <vt:lpstr>Our History</vt:lpstr>
      <vt:lpstr>Milestones</vt:lpstr>
      <vt:lpstr>A HISTORY OF SCIENTIFIC MILESTONES </vt:lpstr>
      <vt:lpstr>PowerPoint Presentation</vt:lpstr>
      <vt:lpstr>Our Campus</vt:lpstr>
      <vt:lpstr>Scripps By the Numbers</vt:lpstr>
      <vt:lpstr>Our Science</vt:lpstr>
      <vt:lpstr>GLOBAL REACH</vt:lpstr>
      <vt:lpstr>Understanding and  Protecting the Planet </vt:lpstr>
      <vt:lpstr>Understanding and  Protecting the Planet </vt:lpstr>
      <vt:lpstr>Understanding and  Protecting the Planet </vt:lpstr>
      <vt:lpstr>Understanding and  Protecting the Planet </vt:lpstr>
      <vt:lpstr>Understanding and  Protecting the Planet </vt:lpstr>
      <vt:lpstr>Understanding and  Protecting the Planet </vt:lpstr>
      <vt:lpstr>strategic research initiatives </vt:lpstr>
      <vt:lpstr>CUTTING-EDGE RESEARCH</vt:lpstr>
      <vt:lpstr>Established Long Term Earth Monitoring Programs</vt:lpstr>
      <vt:lpstr>Argo Network</vt:lpstr>
      <vt:lpstr>Research Fleet</vt:lpstr>
      <vt:lpstr>Our research fleet consists of four ships</vt:lpstr>
      <vt:lpstr>Education</vt:lpstr>
      <vt:lpstr>Education</vt:lpstr>
      <vt:lpstr>Education</vt:lpstr>
      <vt:lpstr>Education</vt:lpstr>
      <vt:lpstr>Education</vt:lpstr>
      <vt:lpstr>PowerPoint Presentation</vt:lpstr>
      <vt:lpstr>Alumni </vt:lpstr>
      <vt:lpstr>International Impact</vt:lpstr>
      <vt:lpstr>International Impact</vt:lpstr>
      <vt:lpstr>Birch Aquarium</vt:lpstr>
      <vt:lpstr>Birch Aquarium at Scripps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HEADLINE</vt:lpstr>
      <vt:lpstr>PowerPoint Presentation</vt:lpstr>
      <vt:lpstr>PowerPoint Presentation</vt:lpstr>
      <vt:lpstr>Thank You</vt:lpstr>
      <vt:lpstr>Thank You</vt:lpstr>
      <vt:lpstr>Thank You</vt:lpstr>
      <vt:lpstr>Thank You</vt:lpstr>
      <vt:lpstr>Thank You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Slide. Arial 40pt</dc:title>
  <dc:creator>Toombs, Monica</dc:creator>
  <cp:lastModifiedBy>Toombs, Christopher</cp:lastModifiedBy>
  <cp:revision>363</cp:revision>
  <cp:lastPrinted>2017-09-21T22:22:55Z</cp:lastPrinted>
  <dcterms:created xsi:type="dcterms:W3CDTF">2016-05-16T17:59:33Z</dcterms:created>
  <dcterms:modified xsi:type="dcterms:W3CDTF">2023-06-01T20:39:42Z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0x010100FAE8EF9B5484074A9AD6AE3ECE890B10</vt:lpwstr>
  </property>
</Properties>
</file>