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5" r:id="rId4"/>
  </p:sldMasterIdLst>
  <p:notesMasterIdLst>
    <p:notesMasterId r:id="rId65"/>
  </p:notesMasterIdLst>
  <p:handoutMasterIdLst>
    <p:handoutMasterId r:id="rId66"/>
  </p:handoutMasterIdLst>
  <p:sldIdLst>
    <p:sldId id="420" r:id="rId5"/>
    <p:sldId id="417" r:id="rId6"/>
    <p:sldId id="418" r:id="rId7"/>
    <p:sldId id="419" r:id="rId8"/>
    <p:sldId id="274" r:id="rId9"/>
    <p:sldId id="351" r:id="rId10"/>
    <p:sldId id="353" r:id="rId11"/>
    <p:sldId id="378" r:id="rId12"/>
    <p:sldId id="397" r:id="rId13"/>
    <p:sldId id="379" r:id="rId14"/>
    <p:sldId id="359" r:id="rId15"/>
    <p:sldId id="367" r:id="rId16"/>
    <p:sldId id="352" r:id="rId17"/>
    <p:sldId id="414" r:id="rId18"/>
    <p:sldId id="303" r:id="rId19"/>
    <p:sldId id="304" r:id="rId20"/>
    <p:sldId id="321" r:id="rId21"/>
    <p:sldId id="332" r:id="rId22"/>
    <p:sldId id="325" r:id="rId23"/>
    <p:sldId id="276" r:id="rId24"/>
    <p:sldId id="302" r:id="rId25"/>
    <p:sldId id="305" r:id="rId26"/>
    <p:sldId id="327" r:id="rId27"/>
    <p:sldId id="307" r:id="rId28"/>
    <p:sldId id="363" r:id="rId29"/>
    <p:sldId id="369" r:id="rId30"/>
    <p:sldId id="365" r:id="rId31"/>
    <p:sldId id="371" r:id="rId32"/>
    <p:sldId id="396" r:id="rId33"/>
    <p:sldId id="328" r:id="rId34"/>
    <p:sldId id="333" r:id="rId35"/>
    <p:sldId id="286" r:id="rId36"/>
    <p:sldId id="310" r:id="rId37"/>
    <p:sldId id="312" r:id="rId38"/>
    <p:sldId id="330" r:id="rId39"/>
    <p:sldId id="314" r:id="rId40"/>
    <p:sldId id="366" r:id="rId41"/>
    <p:sldId id="370" r:id="rId42"/>
    <p:sldId id="383" r:id="rId43"/>
    <p:sldId id="398" r:id="rId44"/>
    <p:sldId id="315" r:id="rId45"/>
    <p:sldId id="318" r:id="rId46"/>
    <p:sldId id="319" r:id="rId47"/>
    <p:sldId id="320" r:id="rId48"/>
    <p:sldId id="323" r:id="rId49"/>
    <p:sldId id="324" r:id="rId50"/>
    <p:sldId id="375" r:id="rId51"/>
    <p:sldId id="376" r:id="rId52"/>
    <p:sldId id="343" r:id="rId53"/>
    <p:sldId id="344" r:id="rId54"/>
    <p:sldId id="336" r:id="rId55"/>
    <p:sldId id="337" r:id="rId56"/>
    <p:sldId id="339" r:id="rId57"/>
    <p:sldId id="415" r:id="rId58"/>
    <p:sldId id="388" r:id="rId59"/>
    <p:sldId id="389" r:id="rId60"/>
    <p:sldId id="390" r:id="rId61"/>
    <p:sldId id="391" r:id="rId62"/>
    <p:sldId id="393" r:id="rId63"/>
    <p:sldId id="394" r:id="rId64"/>
  </p:sldIdLst>
  <p:sldSz cx="9144000" cy="5143500" type="screen16x9"/>
  <p:notesSz cx="6858000" cy="9144000"/>
  <p:defaultTextStyle>
    <a:defPPr>
      <a:defRPr lang="en-US"/>
    </a:defPPr>
    <a:lvl1pPr marL="0" algn="l" defTabSz="4571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1" algn="l" defTabSz="4571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3" algn="l" defTabSz="4571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65" algn="l" defTabSz="4571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87" algn="l" defTabSz="4571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08" algn="l" defTabSz="4571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30" algn="l" defTabSz="4571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52" algn="l" defTabSz="4571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74" algn="l" defTabSz="4571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96"/>
    <a:srgbClr val="00629B"/>
    <a:srgbClr val="000000"/>
    <a:srgbClr val="007DBA"/>
    <a:srgbClr val="F3E500"/>
    <a:srgbClr val="FFFFFF"/>
    <a:srgbClr val="13294A"/>
    <a:srgbClr val="FF00FF"/>
    <a:srgbClr val="005783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27" autoAdjust="0"/>
    <p:restoredTop sz="96327"/>
  </p:normalViewPr>
  <p:slideViewPr>
    <p:cSldViewPr snapToGrid="0" snapToObjects="1">
      <p:cViewPr varScale="1">
        <p:scale>
          <a:sx n="164" d="100"/>
          <a:sy n="164" d="100"/>
        </p:scale>
        <p:origin x="111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63" d="100"/>
          <a:sy n="163" d="100"/>
        </p:scale>
        <p:origin x="3536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862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Series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55-BE41-9F65-D4F837B846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55-BE41-9F65-D4F837B846B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55-BE41-9F65-D4F837B846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19512079"/>
        <c:axId val="2019517119"/>
      </c:lineChart>
      <c:catAx>
        <c:axId val="2019512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9517119"/>
        <c:crosses val="autoZero"/>
        <c:auto val="1"/>
        <c:lblAlgn val="ctr"/>
        <c:lblOffset val="100"/>
        <c:noMultiLvlLbl val="0"/>
      </c:catAx>
      <c:valAx>
        <c:axId val="2019517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9512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23-C24D-A109-4E428AC350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623-C24D-A109-4E428AC350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623-C24D-A109-4E428AC350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623-C24D-A109-4E428AC350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DD-444E-9F79-7C9ACC251A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623-C24D-A109-4E428AC350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623-C24D-A109-4E428AC350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623-C24D-A109-4E428AC350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623-C24D-A109-4E428AC350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DD-444E-9F79-7C9ACC251AB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623-C24D-A109-4E428AC350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623-C24D-A109-4E428AC350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1623-C24D-A109-4E428AC350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1623-C24D-A109-4E428AC350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DD-444E-9F79-7C9ACC251A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8DD-444E-9F79-7C9ACC251A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8DD-444E-9F79-7C9ACC251AB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8DD-444E-9F79-7C9ACC251AB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axId val="261945168"/>
        <c:axId val="265649952"/>
      </c:scatterChart>
      <c:valAx>
        <c:axId val="261945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5649952"/>
        <c:crosses val="autoZero"/>
        <c:crossBetween val="midCat"/>
      </c:valAx>
      <c:valAx>
        <c:axId val="26564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945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Sheet1!$A$2:$A$5</cx:f>
        <cx:lvl ptCount="4">
          <cx:pt idx="0">Category 1</cx:pt>
          <cx:pt idx="1">Category 2</cx:pt>
          <cx:pt idx="2">Category 3</cx:pt>
          <cx:pt idx="3">Category 4</cx:pt>
        </cx:lvl>
      </cx:strDim>
      <cx:numDim type="size">
        <cx:f dir="row">Sheet1!$B$2:$B$5</cx:f>
        <cx:lvl ptCount="4" formatCode="General">
          <cx:pt idx="0">4.2999999999999998</cx:pt>
          <cx:pt idx="1">2.5</cx:pt>
          <cx:pt idx="2">3.5</cx:pt>
          <cx:pt idx="3">4.5</cx:pt>
        </cx:lvl>
      </cx:numDim>
    </cx:data>
    <cx:data id="1">
      <cx:strDim type="cat">
        <cx:f dir="row">Sheet1!$A$2:$A$5</cx:f>
        <cx:lvl ptCount="4">
          <cx:pt idx="0">Category 1</cx:pt>
          <cx:pt idx="1">Category 2</cx:pt>
          <cx:pt idx="2">Category 3</cx:pt>
          <cx:pt idx="3">Category 4</cx:pt>
        </cx:lvl>
      </cx:strDim>
      <cx:numDim type="size">
        <cx:f dir="row">Sheet1!$C$2:$C$5</cx:f>
        <cx:lvl ptCount="4" formatCode="General">
          <cx:pt idx="0">2.3999999999999999</cx:pt>
          <cx:pt idx="1">4.4000000000000004</cx:pt>
          <cx:pt idx="2">1.8</cx:pt>
          <cx:pt idx="3">2.7999999999999998</cx:pt>
        </cx:lvl>
      </cx:numDim>
    </cx:data>
    <cx:data id="2">
      <cx:strDim type="cat">
        <cx:f dir="row">Sheet1!$A$2:$A$5</cx:f>
        <cx:lvl ptCount="4">
          <cx:pt idx="0">Category 1</cx:pt>
          <cx:pt idx="1">Category 2</cx:pt>
          <cx:pt idx="2">Category 3</cx:pt>
          <cx:pt idx="3">Category 4</cx:pt>
        </cx:lvl>
      </cx:strDim>
      <cx:numDim type="size">
        <cx:f dir="row">Sheet1!$D$2:$D$5</cx:f>
        <cx:lvl ptCount="4" formatCode="General">
          <cx:pt idx="0">2</cx:pt>
          <cx:pt idx="1">2</cx:pt>
          <cx:pt idx="2">3</cx:pt>
          <cx:pt idx="3">5</cx:pt>
        </cx:lvl>
      </cx:numDim>
    </cx:data>
  </cx:chartData>
  <cx:chart>
    <cx:title pos="t" align="ctr" overlay="0">
      <cx:tx>
        <cx:txData>
          <cx:v>Chart Title</cx:v>
        </cx:txData>
      </cx:tx>
      <cx:txPr>
        <a:bodyPr rot="0" spcFirstLastPara="1" vertOverflow="ellipsis" vert="horz" wrap="square" lIns="38100" tIns="19050" rIns="38100" bIns="19050" anchor="ctr" anchorCtr="1" compatLnSpc="0"/>
        <a:lstStyle/>
        <a:p>
          <a:pPr algn="ctr" rtl="0">
            <a:defRPr sz="1862" b="0" i="0" u="none" strike="noStrike" kern="1200" spc="0" baseline="0">
              <a:solidFill>
                <a:srgbClr val="464749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r>
            <a:rPr kumimoji="0" lang="en-US" sz="1862" b="0" i="0" u="none" strike="noStrike" kern="1200" cap="none" spc="0" normalizeH="0" baseline="0" noProof="0">
              <a:ln>
                <a:noFill/>
              </a:ln>
              <a:solidFill>
                <a:srgbClr val="464749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</a:rPr>
            <a:t>Chart Title</a:t>
          </a:r>
        </a:p>
      </cx:txPr>
    </cx:title>
    <cx:plotArea>
      <cx:plotAreaRegion>
        <cx:series layoutId="treemap" uniqueId="{C58880C8-00B6-9D49-A067-46A81E8A3BF4}" formatIdx="0">
          <cx:tx>
            <cx:txData>
              <cx:f>Sheet1!$B$1</cx:f>
              <cx:v>Series 1</cx:v>
            </cx:txData>
          </cx:tx>
          <cx:dataId val="0"/>
          <cx:layoutPr/>
        </cx:series>
        <cx:series layoutId="treemap" hidden="1" uniqueId="{B92ABC14-CC6C-3047-BEAA-692F04ED9AA9}" formatIdx="1">
          <cx:tx>
            <cx:txData>
              <cx:f>Sheet1!$C$1</cx:f>
              <cx:v>Series 2</cx:v>
            </cx:txData>
          </cx:tx>
          <cx:dataId val="1"/>
          <cx:layoutPr/>
        </cx:series>
        <cx:series layoutId="treemap" hidden="1" uniqueId="{B7F5E009-040D-6842-A2DA-78AC50250BF5}" formatIdx="2">
          <cx:tx>
            <cx:txData>
              <cx:f>Sheet1!$D$1</cx:f>
              <cx:v>Series 3</cx:v>
            </cx:txData>
          </cx:tx>
          <cx:dataId val="2"/>
          <cx:layoutPr/>
        </cx:series>
      </cx:plotAreaRegion>
    </cx:plotArea>
    <cx:legend pos="t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tx1"/>
              </a:solidFill>
            </a:defRPr>
          </a:pPr>
          <a:endParaRPr lang="en-US" sz="1197" b="0" i="0" u="none" strike="noStrike" kern="1200" baseline="0">
            <a:solidFill>
              <a:schemeClr val="tx1"/>
            </a:solidFill>
            <a:latin typeface="Arial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BE038-4255-6241-B9FC-03AB87A0C6F7}" type="datetimeFigureOut">
              <a:rPr lang="en-US" smtClean="0">
                <a:latin typeface="Arial"/>
              </a:rPr>
              <a:t>7/28/23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969C6-0B9F-7544-A0A0-9856DF52523E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07711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D0B6771E-1346-9143-B102-CAB35990CCFA}" type="datetimeFigureOut">
              <a:rPr lang="en-US" smtClean="0"/>
              <a:pPr/>
              <a:t>7/28/23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88157673-C51A-5A4F-A267-2EF8B0C08C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8694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21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121" algn="l" defTabSz="457121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243" algn="l" defTabSz="457121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365" algn="l" defTabSz="457121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487" algn="l" defTabSz="457121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5608" algn="l" defTabSz="4571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30" algn="l" defTabSz="4571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52" algn="l" defTabSz="4571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74" algn="l" defTabSz="4571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192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198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910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420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908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94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297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625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75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164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626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388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66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L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88702" y="1383673"/>
            <a:ext cx="8548212" cy="1102519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2250"/>
              </a:lnSpc>
              <a:defRPr sz="27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8702" y="2595840"/>
            <a:ext cx="8548212" cy="171490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350"/>
              </a:lnSpc>
              <a:buNone/>
              <a:defRPr sz="1500" baseline="0">
                <a:solidFill>
                  <a:schemeClr val="accent1"/>
                </a:solidFill>
              </a:defRPr>
            </a:lvl1pPr>
            <a:lvl2pPr marL="25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565502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74322" y="985479"/>
            <a:ext cx="8607993" cy="2650991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bg1"/>
                </a:solidFill>
              </a:defRPr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274322" y="3824936"/>
            <a:ext cx="8607993" cy="1062111"/>
          </a:xfrm>
        </p:spPr>
        <p:txBody>
          <a:bodyPr lIns="0" tIns="0" rIns="0" bIns="0"/>
          <a:lstStyle>
            <a:lvl1pPr marL="257168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1pPr>
            <a:lvl2pPr marL="514289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2pPr>
            <a:lvl3pPr marL="771413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3pPr>
            <a:lvl4pPr marL="1028534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4pPr>
            <a:lvl5pPr marL="1285656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C650EF-2A42-8CDE-4278-80DABC4980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38436" y="188159"/>
            <a:ext cx="9005882" cy="608855"/>
          </a:xfrm>
          <a:prstGeom prst="roundRect">
            <a:avLst/>
          </a:prstGeom>
          <a:solidFill>
            <a:schemeClr val="bg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49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+Content+Photo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149208" y="1014294"/>
            <a:ext cx="4733107" cy="1950288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accent1"/>
                </a:solidFill>
              </a:defRPr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38436" y="188159"/>
            <a:ext cx="9005882" cy="608855"/>
          </a:xfrm>
          <a:prstGeom prst="roundRect">
            <a:avLst/>
          </a:prstGeom>
          <a:solidFill>
            <a:schemeClr val="accent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46509" y="1014294"/>
            <a:ext cx="3588420" cy="3872753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F930F5E-2E9F-5E4A-B5B7-CC7C969645B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149208" y="3060835"/>
            <a:ext cx="4733107" cy="2071317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accent1"/>
                </a:solidFill>
              </a:defRPr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</p:spTree>
    <p:extLst>
      <p:ext uri="{BB962C8B-B14F-4D97-AF65-F5344CB8AC3E}">
        <p14:creationId xmlns:p14="http://schemas.microsoft.com/office/powerpoint/2010/main" val="1823312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Content+Photo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17501" y="1014294"/>
            <a:ext cx="4760913" cy="3872753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accent1"/>
                </a:solidFill>
              </a:defRPr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-138436" y="188159"/>
            <a:ext cx="9005882" cy="608855"/>
          </a:xfrm>
          <a:prstGeom prst="roundRect">
            <a:avLst/>
          </a:prstGeom>
          <a:solidFill>
            <a:schemeClr val="accent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93894" y="1014294"/>
            <a:ext cx="3588420" cy="3872753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6452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BEA7A1-85ED-FE46-9D72-66F9262D5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62383" cy="514349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723030" y="1290915"/>
            <a:ext cx="6658864" cy="2480982"/>
          </a:xfrm>
          <a:prstGeom prst="roundRect">
            <a:avLst>
              <a:gd name="adj" fmla="val 8876"/>
            </a:avLst>
          </a:prstGeom>
          <a:solidFill>
            <a:schemeClr val="accent1">
              <a:alpha val="70000"/>
            </a:schemeClr>
          </a:solidFill>
          <a:effectLst/>
        </p:spPr>
        <p:txBody>
          <a:bodyPr lIns="182880" anchor="ctr"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257120" indent="0" algn="l">
              <a:buNone/>
              <a:defRPr>
                <a:solidFill>
                  <a:schemeClr val="bg1"/>
                </a:solidFill>
              </a:defRPr>
            </a:lvl2pPr>
            <a:lvl3pPr marL="514244" indent="0" algn="l">
              <a:buNone/>
              <a:defRPr>
                <a:solidFill>
                  <a:schemeClr val="bg1"/>
                </a:solidFill>
              </a:defRPr>
            </a:lvl3pPr>
            <a:lvl4pPr marL="771366" indent="0" algn="l">
              <a:buNone/>
              <a:defRPr>
                <a:solidFill>
                  <a:schemeClr val="bg1"/>
                </a:solidFill>
              </a:defRPr>
            </a:lvl4pPr>
            <a:lvl5pPr marL="1028487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7ED51E-7ECE-F54A-8893-2F1301EC1E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3690" y="1493582"/>
            <a:ext cx="2075649" cy="207564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For placement only add portrait here</a:t>
            </a:r>
          </a:p>
        </p:txBody>
      </p:sp>
    </p:spTree>
    <p:extLst>
      <p:ext uri="{BB962C8B-B14F-4D97-AF65-F5344CB8AC3E}">
        <p14:creationId xmlns:p14="http://schemas.microsoft.com/office/powerpoint/2010/main" val="292013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7" y="2"/>
            <a:ext cx="4570833" cy="5142075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731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Arial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869707" y="194620"/>
            <a:ext cx="4376661" cy="1179464"/>
          </a:xfrm>
          <a:noFill/>
        </p:spPr>
        <p:txBody>
          <a:bodyPr lIns="182880" tIns="182880" rIns="274320" bIns="182880" anchor="ctr" anchorCtr="0">
            <a:noAutofit/>
          </a:bodyPr>
          <a:lstStyle>
            <a:lvl1pPr algn="l">
              <a:lnSpc>
                <a:spcPts val="2250"/>
              </a:lnSpc>
              <a:defRPr sz="24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048410" y="1504150"/>
            <a:ext cx="3766584" cy="3417474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3287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7" y="2"/>
            <a:ext cx="4570833" cy="5142075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731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Arial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869707" y="194620"/>
            <a:ext cx="4376661" cy="1179464"/>
          </a:xfrm>
          <a:noFill/>
        </p:spPr>
        <p:txBody>
          <a:bodyPr lIns="182880" tIns="182880" rIns="274320" bIns="182880" anchor="ctr" anchorCtr="0">
            <a:noAutofit/>
          </a:bodyPr>
          <a:lstStyle>
            <a:lvl1pPr algn="l">
              <a:lnSpc>
                <a:spcPts val="2250"/>
              </a:lnSpc>
              <a:defRPr sz="2400" b="1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048410" y="1504150"/>
            <a:ext cx="3766584" cy="3417474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bg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bg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bg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bg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6764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4573169" y="2"/>
            <a:ext cx="4570833" cy="5142075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731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Arial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-86497" y="194620"/>
            <a:ext cx="4376661" cy="1179464"/>
          </a:xfrm>
          <a:noFill/>
        </p:spPr>
        <p:txBody>
          <a:bodyPr lIns="457200" tIns="182880" rIns="182880" bIns="182880" anchor="ctr" anchorCtr="0">
            <a:noAutofit/>
          </a:bodyPr>
          <a:lstStyle>
            <a:lvl1pPr algn="l">
              <a:lnSpc>
                <a:spcPts val="2250"/>
              </a:lnSpc>
              <a:defRPr sz="24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65761" y="1504150"/>
            <a:ext cx="3924404" cy="3417474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411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4573169" y="2"/>
            <a:ext cx="4570833" cy="5142075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731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Arial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-86497" y="194620"/>
            <a:ext cx="4376661" cy="1179464"/>
          </a:xfrm>
          <a:noFill/>
        </p:spPr>
        <p:txBody>
          <a:bodyPr lIns="457200" tIns="182880" rIns="182880" bIns="182880" anchor="ctr" anchorCtr="0">
            <a:noAutofit/>
          </a:bodyPr>
          <a:lstStyle>
            <a:lvl1pPr algn="l">
              <a:lnSpc>
                <a:spcPts val="2250"/>
              </a:lnSpc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65761" y="1504150"/>
            <a:ext cx="3924404" cy="3417474"/>
          </a:xfrm>
        </p:spPr>
        <p:txBody>
          <a:bodyPr lIns="0" tIns="0" rIns="0" bIns="0"/>
          <a:lstStyle>
            <a:lvl1pPr marL="257168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1pPr>
            <a:lvl2pPr marL="514289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2pPr>
            <a:lvl3pPr marL="771413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3pPr>
            <a:lvl4pPr marL="1028534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4pPr>
            <a:lvl5pPr marL="1285656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97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Content+Photo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17501" y="1014294"/>
            <a:ext cx="4760913" cy="3872753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accent1"/>
                </a:solidFill>
              </a:defRPr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-138436" y="188159"/>
            <a:ext cx="9005882" cy="608855"/>
          </a:xfrm>
          <a:prstGeom prst="roundRect">
            <a:avLst/>
          </a:prstGeom>
          <a:solidFill>
            <a:schemeClr val="accent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93894" y="1014294"/>
            <a:ext cx="3588420" cy="3872753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4787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+Content+Photo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17501" y="1014294"/>
            <a:ext cx="4760913" cy="3872753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bg1"/>
                </a:solidFill>
              </a:defRPr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-138436" y="188159"/>
            <a:ext cx="9005882" cy="608855"/>
          </a:xfrm>
          <a:prstGeom prst="roundRect">
            <a:avLst/>
          </a:prstGeom>
          <a:solidFill>
            <a:schemeClr val="bg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93894" y="1014294"/>
            <a:ext cx="3588420" cy="3872753"/>
          </a:xfrm>
        </p:spPr>
        <p:txBody>
          <a:bodyPr lIns="0" tIns="0" rIns="0" bIns="0"/>
          <a:lstStyle>
            <a:lvl1pPr marL="257168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1pPr>
            <a:lvl2pPr marL="514289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2pPr>
            <a:lvl3pPr marL="771413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3pPr>
            <a:lvl4pPr marL="1028534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4pPr>
            <a:lvl5pPr marL="1285656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1010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- White+Se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88702" y="1383673"/>
            <a:ext cx="8548212" cy="1102519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2250"/>
              </a:lnSpc>
              <a:defRPr sz="27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8702" y="2595840"/>
            <a:ext cx="8548212" cy="171490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350"/>
              </a:lnSpc>
              <a:buNone/>
              <a:defRPr sz="1500" baseline="0">
                <a:solidFill>
                  <a:srgbClr val="FFFFFF"/>
                </a:solidFill>
              </a:defRPr>
            </a:lvl1pPr>
            <a:lvl2pPr marL="25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795533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+Content+Photo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149208" y="1014294"/>
            <a:ext cx="4733107" cy="1950288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accent1"/>
                </a:solidFill>
              </a:defRPr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23568" y="196324"/>
            <a:ext cx="9005882" cy="608855"/>
          </a:xfrm>
          <a:prstGeom prst="roundRect">
            <a:avLst/>
          </a:prstGeom>
          <a:solidFill>
            <a:schemeClr val="accent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46509" y="1014294"/>
            <a:ext cx="3588420" cy="3872753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F930F5E-2E9F-5E4A-B5B7-CC7C969645B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149208" y="3060835"/>
            <a:ext cx="4733107" cy="2071317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accent1"/>
                </a:solidFill>
              </a:defRPr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</p:spTree>
    <p:extLst>
      <p:ext uri="{BB962C8B-B14F-4D97-AF65-F5344CB8AC3E}">
        <p14:creationId xmlns:p14="http://schemas.microsoft.com/office/powerpoint/2010/main" val="733333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+Content+Photo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38436" y="188159"/>
            <a:ext cx="9005882" cy="608855"/>
          </a:xfrm>
          <a:prstGeom prst="roundRect">
            <a:avLst/>
          </a:prstGeom>
          <a:solidFill>
            <a:schemeClr val="bg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04801" y="1025819"/>
            <a:ext cx="4182979" cy="3861227"/>
          </a:xfrm>
        </p:spPr>
        <p:txBody>
          <a:bodyPr lIns="0" tIns="0" rIns="0" bIns="0"/>
          <a:lstStyle>
            <a:lvl1pPr marL="257168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1pPr>
            <a:lvl2pPr marL="514289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2pPr>
            <a:lvl3pPr marL="771413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3pPr>
            <a:lvl4pPr marL="1028534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4pPr>
            <a:lvl5pPr marL="1285656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D22FAA-F621-7145-8FBD-4824E3A6039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42185" y="1025819"/>
            <a:ext cx="4182979" cy="3861227"/>
          </a:xfrm>
        </p:spPr>
        <p:txBody>
          <a:bodyPr lIns="0" tIns="0" rIns="0" bIns="0"/>
          <a:lstStyle>
            <a:lvl1pPr marL="257168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1pPr>
            <a:lvl2pPr marL="514289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2pPr>
            <a:lvl3pPr marL="771413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3pPr>
            <a:lvl4pPr marL="1028534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4pPr>
            <a:lvl5pPr marL="1285656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292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+Content+Photo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38436" y="188159"/>
            <a:ext cx="9005882" cy="608855"/>
          </a:xfrm>
          <a:prstGeom prst="roundRect">
            <a:avLst/>
          </a:prstGeom>
          <a:solidFill>
            <a:schemeClr val="accent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04801" y="1013573"/>
            <a:ext cx="4182979" cy="3872753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F25091-C0E8-024D-9413-E0510848B35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50206" y="1013573"/>
            <a:ext cx="4174959" cy="3872753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0392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90068" y="1038135"/>
            <a:ext cx="1890144" cy="2650991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accent1"/>
                </a:solidFill>
              </a:defRPr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38436" y="188159"/>
            <a:ext cx="9005882" cy="608855"/>
          </a:xfrm>
          <a:prstGeom prst="roundRect">
            <a:avLst/>
          </a:prstGeom>
          <a:solidFill>
            <a:schemeClr val="accent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90070" y="3824936"/>
            <a:ext cx="1890143" cy="1062111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777F2C5-35B6-464D-8F6B-311C7C03DAB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510164" y="1038135"/>
            <a:ext cx="1890144" cy="2650991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accent1"/>
                </a:solidFill>
              </a:defRPr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718862E-706E-4A4F-B3C6-F7E777A1A35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510166" y="3824936"/>
            <a:ext cx="1890143" cy="1062111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71FF69E-D217-7747-8B6F-F0E1F6A6D343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4630260" y="1038135"/>
            <a:ext cx="1890144" cy="2650991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accent1"/>
                </a:solidFill>
              </a:defRPr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92CB59A-9D31-9742-8D51-8EDA03CD840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630262" y="3824936"/>
            <a:ext cx="1890143" cy="1062111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CF20C02-E6ED-9746-84B4-D37010FD6A96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808747" y="1047763"/>
            <a:ext cx="1890144" cy="2650991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accent1"/>
                </a:solidFill>
              </a:defRPr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415AC4-7E3C-BE40-B2EB-DB83CF813E2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808749" y="3834563"/>
            <a:ext cx="1890143" cy="1062111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2CE2343-9E5E-944E-B5CE-D62602748FE6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-2456735" y="1173945"/>
            <a:ext cx="1890144" cy="2650991"/>
          </a:xfrm>
        </p:spPr>
        <p:txBody>
          <a:bodyPr anchor="ctr" anchorCtr="1"/>
          <a:lstStyle>
            <a:lvl1pPr marL="0" indent="0" algn="ctr">
              <a:buNone/>
              <a:defRPr sz="788"/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</p:spTree>
    <p:extLst>
      <p:ext uri="{BB962C8B-B14F-4D97-AF65-F5344CB8AC3E}">
        <p14:creationId xmlns:p14="http://schemas.microsoft.com/office/powerpoint/2010/main" val="537022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74322" y="985479"/>
            <a:ext cx="8607993" cy="2650991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bg1"/>
                </a:solidFill>
              </a:defRPr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23568" y="188159"/>
            <a:ext cx="9005882" cy="608855"/>
          </a:xfrm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274322" y="3824936"/>
            <a:ext cx="8607993" cy="1062111"/>
          </a:xfrm>
        </p:spPr>
        <p:txBody>
          <a:bodyPr lIns="0" tIns="0" rIns="0" bIns="0"/>
          <a:lstStyle>
            <a:lvl1pPr marL="257168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1pPr>
            <a:lvl2pPr marL="514289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2pPr>
            <a:lvl3pPr marL="771413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3pPr>
            <a:lvl4pPr marL="1028534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4pPr>
            <a:lvl5pPr marL="1285656" indent="-257168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8276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9F6C-6642-A643-8584-947F21C78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7130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noFill/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88702" y="1383673"/>
            <a:ext cx="8548212" cy="1102519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2250"/>
              </a:lnSpc>
              <a:defRPr sz="27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8702" y="2595840"/>
            <a:ext cx="8548212" cy="1714904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350"/>
              </a:lnSpc>
              <a:buNone/>
              <a:defRPr sz="1500" baseline="0">
                <a:solidFill>
                  <a:srgbClr val="FFFFFF"/>
                </a:solidFill>
              </a:defRPr>
            </a:lvl1pPr>
            <a:lvl2pPr marL="25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01868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 - White+Se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88702" y="1383673"/>
            <a:ext cx="8548212" cy="1102519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2250"/>
              </a:lnSpc>
              <a:defRPr sz="27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8702" y="2595840"/>
            <a:ext cx="8548212" cy="171490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350"/>
              </a:lnSpc>
              <a:buNone/>
              <a:defRPr sz="1500" baseline="0">
                <a:solidFill>
                  <a:srgbClr val="FFFFFF"/>
                </a:solidFill>
              </a:defRPr>
            </a:lvl1pPr>
            <a:lvl2pPr marL="25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6381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- White+S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88702" y="1383673"/>
            <a:ext cx="8548212" cy="1102519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2250"/>
              </a:lnSpc>
              <a:defRPr sz="27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8702" y="2595840"/>
            <a:ext cx="8548212" cy="171490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350"/>
              </a:lnSpc>
              <a:buNone/>
              <a:defRPr sz="1500" baseline="0">
                <a:solidFill>
                  <a:srgbClr val="FFFFFF"/>
                </a:solidFill>
              </a:defRPr>
            </a:lvl1pPr>
            <a:lvl2pPr marL="25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32779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-L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a light picture to placeholder or click icon to add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88702" y="1383673"/>
            <a:ext cx="8548212" cy="1102519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2250"/>
              </a:lnSpc>
              <a:defRPr sz="27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8702" y="2595840"/>
            <a:ext cx="8548212" cy="1714904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350"/>
              </a:lnSpc>
              <a:buNone/>
              <a:defRPr sz="1500" baseline="0">
                <a:solidFill>
                  <a:schemeClr val="accent1"/>
                </a:solidFill>
              </a:defRPr>
            </a:lvl1pPr>
            <a:lvl2pPr marL="25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noFill/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88702" y="1383673"/>
            <a:ext cx="8548212" cy="1102519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2250"/>
              </a:lnSpc>
              <a:defRPr sz="27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8702" y="2595840"/>
            <a:ext cx="8548212" cy="1714904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350"/>
              </a:lnSpc>
              <a:buNone/>
              <a:defRPr sz="1500" baseline="0">
                <a:solidFill>
                  <a:srgbClr val="FFFFFF"/>
                </a:solidFill>
              </a:defRPr>
            </a:lvl1pPr>
            <a:lvl2pPr marL="25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88702" y="1383673"/>
            <a:ext cx="8548212" cy="1102519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2250"/>
              </a:lnSpc>
              <a:defRPr sz="27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8702" y="2595840"/>
            <a:ext cx="8548212" cy="1714904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350"/>
              </a:lnSpc>
              <a:buNone/>
              <a:defRPr sz="1500" baseline="0">
                <a:solidFill>
                  <a:srgbClr val="FFFFFF"/>
                </a:solidFill>
              </a:defRPr>
            </a:lvl1pPr>
            <a:lvl2pPr marL="25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4573169" y="2"/>
            <a:ext cx="4570833" cy="5142075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731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Arial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-86497" y="194620"/>
            <a:ext cx="4376661" cy="1179464"/>
          </a:xfrm>
          <a:noFill/>
        </p:spPr>
        <p:txBody>
          <a:bodyPr lIns="457200" tIns="182880" rIns="182880" bIns="182880" anchor="ctr" anchorCtr="0">
            <a:noAutofit/>
          </a:bodyPr>
          <a:lstStyle>
            <a:lvl1pPr algn="l">
              <a:lnSpc>
                <a:spcPts val="2250"/>
              </a:lnSpc>
              <a:defRPr sz="24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65761" y="1504150"/>
            <a:ext cx="3924404" cy="3417474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198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90068" y="1038135"/>
            <a:ext cx="1890144" cy="2650991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accent1"/>
                </a:solidFill>
              </a:defRPr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38436" y="188159"/>
            <a:ext cx="9005882" cy="608855"/>
          </a:xfrm>
          <a:prstGeom prst="roundRect">
            <a:avLst/>
          </a:prstGeom>
          <a:solidFill>
            <a:schemeClr val="accent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90070" y="3824936"/>
            <a:ext cx="1890143" cy="1062111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777F2C5-35B6-464D-8F6B-311C7C03DAB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510164" y="1038135"/>
            <a:ext cx="1890144" cy="2650991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accent1"/>
                </a:solidFill>
              </a:defRPr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718862E-706E-4A4F-B3C6-F7E777A1A35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510166" y="3824936"/>
            <a:ext cx="1890143" cy="1062111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71FF69E-D217-7747-8B6F-F0E1F6A6D343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4630260" y="1038135"/>
            <a:ext cx="1890144" cy="2650991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accent1"/>
                </a:solidFill>
              </a:defRPr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92CB59A-9D31-9742-8D51-8EDA03CD840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630262" y="3824936"/>
            <a:ext cx="1890143" cy="1062111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CF20C02-E6ED-9746-84B4-D37010FD6A96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808747" y="1047763"/>
            <a:ext cx="1890144" cy="2650991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accent1"/>
                </a:solidFill>
              </a:defRPr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415AC4-7E3C-BE40-B2EB-DB83CF813E2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808749" y="3834563"/>
            <a:ext cx="1890143" cy="1062111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2CE2343-9E5E-944E-B5CE-D62602748FE6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-2456735" y="1173945"/>
            <a:ext cx="1890144" cy="2650991"/>
          </a:xfrm>
        </p:spPr>
        <p:txBody>
          <a:bodyPr anchor="ctr" anchorCtr="1"/>
          <a:lstStyle>
            <a:lvl1pPr marL="0" indent="0" algn="ctr">
              <a:buNone/>
              <a:defRPr sz="788"/>
            </a:lvl1pPr>
            <a:lvl2pPr marL="287870" indent="0">
              <a:buNone/>
              <a:defRPr sz="1744"/>
            </a:lvl2pPr>
            <a:lvl3pPr marL="575738" indent="0">
              <a:buNone/>
              <a:defRPr sz="1519"/>
            </a:lvl3pPr>
            <a:lvl4pPr marL="863611" indent="0">
              <a:buNone/>
              <a:defRPr sz="1238"/>
            </a:lvl4pPr>
            <a:lvl5pPr marL="1151480" indent="0">
              <a:buNone/>
              <a:defRPr sz="1238"/>
            </a:lvl5pPr>
            <a:lvl6pPr marL="1439349" indent="0">
              <a:buNone/>
              <a:defRPr sz="1238"/>
            </a:lvl6pPr>
            <a:lvl7pPr marL="1727220" indent="0">
              <a:buNone/>
              <a:defRPr sz="1238"/>
            </a:lvl7pPr>
            <a:lvl8pPr marL="2015087" indent="0">
              <a:buNone/>
              <a:defRPr sz="1238"/>
            </a:lvl8pPr>
            <a:lvl9pPr marL="2302961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</p:spTree>
    <p:extLst>
      <p:ext uri="{BB962C8B-B14F-4D97-AF65-F5344CB8AC3E}">
        <p14:creationId xmlns:p14="http://schemas.microsoft.com/office/powerpoint/2010/main" val="427758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+Content+Photo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38436" y="188159"/>
            <a:ext cx="9005882" cy="608855"/>
          </a:xfrm>
          <a:prstGeom prst="roundRect">
            <a:avLst/>
          </a:prstGeom>
          <a:solidFill>
            <a:schemeClr val="accent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04801" y="1013573"/>
            <a:ext cx="4182979" cy="3872753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F25091-C0E8-024D-9413-E0510848B35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50206" y="1013573"/>
            <a:ext cx="4174959" cy="3872753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1pPr>
            <a:lvl2pPr marL="25712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2pPr>
            <a:lvl3pPr marL="514244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3pPr>
            <a:lvl4pPr marL="771366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4pPr>
            <a:lvl5pPr marL="102848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6585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967" y="205979"/>
            <a:ext cx="8229600" cy="857250"/>
          </a:xfrm>
          <a:prstGeom prst="rect">
            <a:avLst/>
          </a:prstGeom>
        </p:spPr>
        <p:txBody>
          <a:bodyPr vert="horz" lIns="91430" tIns="0" rIns="9143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967" y="1200156"/>
            <a:ext cx="8229600" cy="369265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042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78" r:id="rId4"/>
    <p:sldLayoutId id="2147483779" r:id="rId5"/>
    <p:sldLayoutId id="2147483780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1" r:id="rId13"/>
    <p:sldLayoutId id="2147483761" r:id="rId14"/>
    <p:sldLayoutId id="2147483757" r:id="rId15"/>
    <p:sldLayoutId id="2147483770" r:id="rId16"/>
    <p:sldLayoutId id="2147483769" r:id="rId17"/>
    <p:sldLayoutId id="2147483742" r:id="rId18"/>
    <p:sldLayoutId id="2147483774" r:id="rId19"/>
    <p:sldLayoutId id="2147483775" r:id="rId20"/>
    <p:sldLayoutId id="2147483777" r:id="rId21"/>
    <p:sldLayoutId id="2147483789" r:id="rId22"/>
    <p:sldLayoutId id="2147483771" r:id="rId23"/>
    <p:sldLayoutId id="2147483767" r:id="rId24"/>
    <p:sldLayoutId id="2147483788" r:id="rId25"/>
    <p:sldLayoutId id="2147483790" r:id="rId26"/>
    <p:sldLayoutId id="2147483792" r:id="rId27"/>
  </p:sldLayoutIdLst>
  <p:hf hdr="0" dt="0"/>
  <p:txStyles>
    <p:titleStyle>
      <a:lvl1pPr algn="l" defTabSz="257123" rtl="0" eaLnBrk="1" latinLnBrk="0" hangingPunct="1">
        <a:spcBef>
          <a:spcPct val="0"/>
        </a:spcBef>
        <a:buNone/>
        <a:defRPr sz="1856" kern="1200" baseline="0">
          <a:solidFill>
            <a:schemeClr val="accent1"/>
          </a:solidFill>
          <a:latin typeface="calibri" charset="0"/>
          <a:ea typeface="+mj-ea"/>
          <a:cs typeface="+mj-cs"/>
        </a:defRPr>
      </a:lvl1pPr>
    </p:titleStyle>
    <p:bodyStyle>
      <a:lvl1pPr marL="192842" indent="-192842" algn="l" defTabSz="257123" rtl="0" eaLnBrk="1" latinLnBrk="0" hangingPunct="1">
        <a:spcBef>
          <a:spcPct val="20000"/>
        </a:spcBef>
        <a:buFont typeface="Arial"/>
        <a:buChar char="•"/>
        <a:defRPr sz="900" kern="1200" baseline="0">
          <a:solidFill>
            <a:schemeClr val="accent1"/>
          </a:solidFill>
          <a:latin typeface="Calibri" charset="0"/>
          <a:ea typeface="+mn-ea"/>
          <a:cs typeface="+mn-cs"/>
        </a:defRPr>
      </a:lvl1pPr>
      <a:lvl2pPr marL="417823" indent="-160702" algn="l" defTabSz="257123" rtl="0" eaLnBrk="1" latinLnBrk="0" hangingPunct="1">
        <a:spcBef>
          <a:spcPct val="20000"/>
        </a:spcBef>
        <a:buFont typeface="Arial"/>
        <a:buChar char="•"/>
        <a:defRPr sz="900" kern="1200" baseline="0">
          <a:solidFill>
            <a:schemeClr val="accent1"/>
          </a:solidFill>
          <a:latin typeface="Calibri" charset="0"/>
          <a:ea typeface="+mn-ea"/>
          <a:cs typeface="+mn-cs"/>
        </a:defRPr>
      </a:lvl2pPr>
      <a:lvl3pPr marL="642806" indent="-128562" algn="l" defTabSz="257123" rtl="0" eaLnBrk="1" latinLnBrk="0" hangingPunct="1">
        <a:spcBef>
          <a:spcPct val="20000"/>
        </a:spcBef>
        <a:buFont typeface="Arial"/>
        <a:buChar char="•"/>
        <a:defRPr sz="844" kern="1200" baseline="0">
          <a:solidFill>
            <a:schemeClr val="accent1"/>
          </a:solidFill>
          <a:latin typeface="Calibri" charset="0"/>
          <a:ea typeface="+mn-ea"/>
          <a:cs typeface="+mn-cs"/>
        </a:defRPr>
      </a:lvl3pPr>
      <a:lvl4pPr marL="899927" indent="-128562" algn="l" defTabSz="257123" rtl="0" eaLnBrk="1" latinLnBrk="0" hangingPunct="1">
        <a:spcBef>
          <a:spcPct val="20000"/>
        </a:spcBef>
        <a:buFont typeface="Arial"/>
        <a:buChar char="•"/>
        <a:defRPr sz="731" kern="1200" baseline="0">
          <a:solidFill>
            <a:schemeClr val="accent1"/>
          </a:solidFill>
          <a:latin typeface="Calibri" charset="0"/>
          <a:ea typeface="+mn-ea"/>
          <a:cs typeface="+mn-cs"/>
        </a:defRPr>
      </a:lvl4pPr>
      <a:lvl5pPr marL="1157049" indent="-128562" algn="l" defTabSz="257123" rtl="0" eaLnBrk="1" latinLnBrk="0" hangingPunct="1">
        <a:spcBef>
          <a:spcPct val="20000"/>
        </a:spcBef>
        <a:buFont typeface="Arial"/>
        <a:buChar char="•"/>
        <a:defRPr sz="675" kern="1200" baseline="0">
          <a:solidFill>
            <a:schemeClr val="accent1"/>
          </a:solidFill>
          <a:latin typeface="Calibri" charset="0"/>
          <a:ea typeface="+mn-ea"/>
          <a:cs typeface="+mn-cs"/>
        </a:defRPr>
      </a:lvl5pPr>
      <a:lvl6pPr marL="1414172" indent="-128562" algn="l" defTabSz="257123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293" indent="-128562" algn="l" defTabSz="257123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16" indent="-128562" algn="l" defTabSz="257123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538" indent="-128562" algn="l" defTabSz="257123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2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23" algn="l" defTabSz="25712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247" algn="l" defTabSz="25712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367" algn="l" defTabSz="25712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489" algn="l" defTabSz="25712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610" algn="l" defTabSz="25712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731" algn="l" defTabSz="25712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799854" algn="l" defTabSz="25712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6976" algn="l" defTabSz="25712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tiff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crippsnews@ucsd.edu,%20ctoombs@ucsd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702" y="306541"/>
            <a:ext cx="8548212" cy="1102519"/>
          </a:xfrm>
        </p:spPr>
        <p:txBody>
          <a:bodyPr/>
          <a:lstStyle/>
          <a:p>
            <a:r>
              <a:rPr lang="en-US" dirty="0"/>
              <a:t>PowerPoint Templates 101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702" y="1518708"/>
            <a:ext cx="8548212" cy="1714904"/>
          </a:xfrm>
        </p:spPr>
        <p:txBody>
          <a:bodyPr/>
          <a:lstStyle/>
          <a:p>
            <a:r>
              <a:rPr lang="en-US" dirty="0"/>
              <a:t>The next three slides include tips on how to use this template. </a:t>
            </a:r>
          </a:p>
          <a:p>
            <a:r>
              <a:rPr lang="en-US" dirty="0"/>
              <a:t>The following fifty-five are examples you can use to build your presentation.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2698C806-E2FF-4841-BF57-58CA574A0C0A}"/>
              </a:ext>
            </a:extLst>
          </p:cNvPr>
          <p:cNvSpPr txBox="1">
            <a:spLocks/>
          </p:cNvSpPr>
          <p:nvPr/>
        </p:nvSpPr>
        <p:spPr>
          <a:xfrm>
            <a:off x="5518304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/>
              <a:t>R/V </a:t>
            </a:r>
            <a:r>
              <a:rPr lang="en-US" sz="1000" i="1" dirty="0"/>
              <a:t>Sally Ride</a:t>
            </a:r>
            <a:r>
              <a:rPr lang="en-US" sz="1000" dirty="0"/>
              <a:t>, Anacortes , Washington. </a:t>
            </a:r>
            <a:r>
              <a:rPr lang="en-US" sz="1000" i="1" dirty="0"/>
              <a:t>Credit: Jeff Dillon.</a:t>
            </a:r>
            <a:endParaRPr lang="en-US" sz="1000" dirty="0"/>
          </a:p>
        </p:txBody>
      </p:sp>
      <p:sp>
        <p:nvSpPr>
          <p:cNvPr id="11" name="Graphic 5">
            <a:extLst>
              <a:ext uri="{FF2B5EF4-FFF2-40B4-BE49-F238E27FC236}">
                <a16:creationId xmlns:a16="http://schemas.microsoft.com/office/drawing/2014/main" id="{FBADEBAC-6546-1378-1BAC-6170EFAE7909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8FB824-AC0F-B44D-B92B-B817D1E942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62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9030D474-3328-E941-ABD2-49C353BA56E5}"/>
              </a:ext>
            </a:extLst>
          </p:cNvPr>
          <p:cNvSpPr txBox="1">
            <a:spLocks/>
          </p:cNvSpPr>
          <p:nvPr/>
        </p:nvSpPr>
        <p:spPr>
          <a:xfrm>
            <a:off x="5518304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i="1" dirty="0"/>
              <a:t>Credit: Octavio </a:t>
            </a:r>
            <a:r>
              <a:rPr lang="en-US" sz="1000" i="1" dirty="0" err="1"/>
              <a:t>Aburto</a:t>
            </a:r>
            <a:endParaRPr lang="en-US" sz="1000" i="1" dirty="0"/>
          </a:p>
        </p:txBody>
      </p:sp>
      <p:sp>
        <p:nvSpPr>
          <p:cNvPr id="6" name="Graphic 5">
            <a:extLst>
              <a:ext uri="{FF2B5EF4-FFF2-40B4-BE49-F238E27FC236}">
                <a16:creationId xmlns:a16="http://schemas.microsoft.com/office/drawing/2014/main" id="{047E0331-9AAE-6F41-10EF-526013C6EE01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0089D8-A50B-3481-97BE-D231156008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37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7C342AB-0747-2B4C-84A8-C600F816CE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9030D474-3328-E941-ABD2-49C353BA56E5}"/>
              </a:ext>
            </a:extLst>
          </p:cNvPr>
          <p:cNvSpPr txBox="1">
            <a:spLocks/>
          </p:cNvSpPr>
          <p:nvPr/>
        </p:nvSpPr>
        <p:spPr>
          <a:xfrm>
            <a:off x="5518304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/>
              <a:t>Scripps research in Antarctic Peninsula. </a:t>
            </a:r>
            <a:r>
              <a:rPr lang="en-US" sz="1000" i="1" dirty="0"/>
              <a:t>Credit: Maria </a:t>
            </a:r>
            <a:r>
              <a:rPr lang="en-US" sz="1000" i="1" dirty="0" err="1"/>
              <a:t>Stenzel</a:t>
            </a:r>
            <a:endParaRPr lang="en-US" sz="1000" i="1" dirty="0"/>
          </a:p>
        </p:txBody>
      </p:sp>
      <p:sp>
        <p:nvSpPr>
          <p:cNvPr id="5" name="Graphic 5">
            <a:extLst>
              <a:ext uri="{FF2B5EF4-FFF2-40B4-BE49-F238E27FC236}">
                <a16:creationId xmlns:a16="http://schemas.microsoft.com/office/drawing/2014/main" id="{5B34C27F-0442-26BF-DAC9-AB4DC8C1878B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3A923F-81AC-A9EA-E775-0B5109949E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53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730A52E-AC67-1843-A6A2-FD878191A6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sp>
        <p:nvSpPr>
          <p:cNvPr id="5" name="Graphic 5">
            <a:extLst>
              <a:ext uri="{FF2B5EF4-FFF2-40B4-BE49-F238E27FC236}">
                <a16:creationId xmlns:a16="http://schemas.microsoft.com/office/drawing/2014/main" id="{8E7C22B1-2436-7D4E-2C0C-A3BE1F9A6212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DD231E-D2AC-CA61-840E-3E0FE16AAE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13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48DB9DF-2D8A-D840-90F2-AAFF4AE7CC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5740"/>
            <a:ext cx="9144000" cy="5349240"/>
          </a:xfr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2419143A-114A-BC4D-91D9-43D09E0ECC07}"/>
              </a:ext>
            </a:extLst>
          </p:cNvPr>
          <p:cNvSpPr txBox="1">
            <a:spLocks/>
          </p:cNvSpPr>
          <p:nvPr/>
        </p:nvSpPr>
        <p:spPr>
          <a:xfrm>
            <a:off x="5518304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/>
              <a:t>Scripps research in Palmyra Atoll. </a:t>
            </a:r>
            <a:r>
              <a:rPr lang="en-US" sz="1000" i="1" dirty="0"/>
              <a:t>Credit</a:t>
            </a:r>
            <a:r>
              <a:rPr lang="en-US" sz="1000" i="1"/>
              <a:t>: Stefani Gordon</a:t>
            </a:r>
            <a:endParaRPr lang="en-US" sz="1000" i="1" dirty="0"/>
          </a:p>
        </p:txBody>
      </p:sp>
      <p:sp>
        <p:nvSpPr>
          <p:cNvPr id="5" name="Graphic 5">
            <a:extLst>
              <a:ext uri="{FF2B5EF4-FFF2-40B4-BE49-F238E27FC236}">
                <a16:creationId xmlns:a16="http://schemas.microsoft.com/office/drawing/2014/main" id="{2B0F8AC7-C812-4B07-4264-3A9C6D8114C7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758D29-6992-4F60-A1C5-6B36CB03B4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59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7407F96-1F4C-9A42-8D61-B70D281D0C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F82A5EBE-4EBF-234B-9277-7826477DEE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898EF-543F-0545-80FA-DC2EBDA56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03" y="984970"/>
            <a:ext cx="2730319" cy="34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31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587995" y="1769615"/>
            <a:ext cx="5949628" cy="1467453"/>
          </a:xfrm>
          <a:effectLst>
            <a:outerShdw blurRad="76200" dir="420000" algn="ctr" rotWithShape="0">
              <a:schemeClr val="tx1">
                <a:alpha val="88000"/>
              </a:schemeClr>
            </a:outerShdw>
          </a:effectLst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US" b="0" cap="none" dirty="0"/>
              <a:t>Scripps Institution of Oceanography works to understand and protect the planet, and investigate the oceans, earth, and atmosphere to find solutions to our greatest environmental challenges.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62383" cy="51434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8385" y="967563"/>
            <a:ext cx="9180767" cy="257307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Graphic 5">
            <a:extLst>
              <a:ext uri="{FF2B5EF4-FFF2-40B4-BE49-F238E27FC236}">
                <a16:creationId xmlns:a16="http://schemas.microsoft.com/office/drawing/2014/main" id="{E79FE2DC-60D0-1561-5F97-A49ED92B3ABB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84719A-D6BD-16A3-E8FF-3802452BEF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52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>
          <a:xfrm>
            <a:off x="0" y="-11113"/>
            <a:ext cx="9144000" cy="5165725"/>
          </a:xfr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3798" y="1711834"/>
            <a:ext cx="8548212" cy="1102519"/>
          </a:xfrm>
        </p:spPr>
        <p:txBody>
          <a:bodyPr/>
          <a:lstStyle/>
          <a:p>
            <a:r>
              <a:rPr lang="en-US" dirty="0"/>
              <a:t>Our History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518304" y="4821850"/>
            <a:ext cx="3446207" cy="157994"/>
          </a:xfrm>
        </p:spPr>
        <p:txBody>
          <a:bodyPr/>
          <a:lstStyle/>
          <a:p>
            <a:pPr marL="0" indent="0" algn="r">
              <a:buNone/>
            </a:pPr>
            <a:r>
              <a:rPr lang="en-US" sz="1000" dirty="0">
                <a:solidFill>
                  <a:schemeClr val="bg1"/>
                </a:solidFill>
              </a:rPr>
              <a:t>Scripps Institution of Oceanography, circa 1910</a:t>
            </a:r>
          </a:p>
        </p:txBody>
      </p:sp>
      <p:sp>
        <p:nvSpPr>
          <p:cNvPr id="4" name="Graphic 5">
            <a:extLst>
              <a:ext uri="{FF2B5EF4-FFF2-40B4-BE49-F238E27FC236}">
                <a16:creationId xmlns:a16="http://schemas.microsoft.com/office/drawing/2014/main" id="{23D5BE9E-D03B-DE70-28A3-2FDDB43DD340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99E8B-78AF-BB72-A19A-D9130B66C9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23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86497" y="436605"/>
            <a:ext cx="4376661" cy="695494"/>
          </a:xfrm>
        </p:spPr>
        <p:txBody>
          <a:bodyPr/>
          <a:lstStyle/>
          <a:p>
            <a:r>
              <a:rPr lang="en-US" dirty="0"/>
              <a:t>Milestones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0" y="4142374"/>
            <a:ext cx="1654526" cy="741406"/>
          </a:xfrm>
          <a:prstGeom prst="rect">
            <a:avLst/>
          </a:prstGeom>
          <a:solidFill>
            <a:schemeClr val="accent1"/>
          </a:solidFill>
          <a:effectLst/>
        </p:spPr>
        <p:txBody>
          <a:bodyPr vert="horz" lIns="91440" tIns="182880" rIns="91440" bIns="182880" rtlCol="0" anchor="ctr" anchorCtr="0">
            <a:noAutofit/>
          </a:bodyPr>
          <a:lstStyle>
            <a:lvl1pPr algn="r" defTabSz="25712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baseline="0">
                <a:solidFill>
                  <a:srgbClr val="FFFFFF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/>
              <a:t>1960 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546303" y="4142375"/>
            <a:ext cx="2691824" cy="741363"/>
          </a:xfrm>
          <a:prstGeom prst="roundRect">
            <a:avLst/>
          </a:prstGeom>
          <a:solidFill>
            <a:schemeClr val="accent1"/>
          </a:solidFill>
          <a:effectLst/>
        </p:spPr>
        <p:txBody>
          <a:bodyPr vert="horz" lIns="91440" tIns="0" rIns="0" bIns="0" rtlCol="0" anchor="ctr">
            <a:normAutofit fontScale="85000" lnSpcReduction="10000"/>
          </a:bodyPr>
          <a:lstStyle>
            <a:lvl1pPr marL="0" indent="0" algn="l" defTabSz="257129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Scripps becomes a department within UC San Diego </a:t>
            </a: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-156" y="1132858"/>
            <a:ext cx="1655962" cy="741405"/>
          </a:xfrm>
          <a:prstGeom prst="rect">
            <a:avLst/>
          </a:prstGeom>
          <a:solidFill>
            <a:schemeClr val="accent1"/>
          </a:solidFill>
          <a:effectLst/>
        </p:spPr>
        <p:txBody>
          <a:bodyPr vert="horz" lIns="91440" tIns="182880" rIns="91440" bIns="182880" rtlCol="0" anchor="ctr" anchorCtr="0">
            <a:noAutofit/>
          </a:bodyPr>
          <a:lstStyle>
            <a:lvl1pPr algn="r" defTabSz="25712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baseline="0">
                <a:solidFill>
                  <a:srgbClr val="FFFFFF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/>
              <a:t>1903 </a:t>
            </a: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1547109" y="1132859"/>
            <a:ext cx="2691058" cy="741363"/>
          </a:xfrm>
          <a:prstGeom prst="roundRect">
            <a:avLst/>
          </a:prstGeom>
          <a:solidFill>
            <a:schemeClr val="accent1"/>
          </a:solidFill>
          <a:effectLst/>
        </p:spPr>
        <p:txBody>
          <a:bodyPr vert="horz" lIns="91440" tIns="0" rIns="0" bIns="0" rtlCol="0" anchor="ctr">
            <a:normAutofit/>
          </a:bodyPr>
          <a:lstStyle>
            <a:lvl1pPr marL="0" indent="0" algn="l" defTabSz="257129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Founded at Hotel del Coronado boathouse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730" y="2140555"/>
            <a:ext cx="1654526" cy="741405"/>
          </a:xfrm>
          <a:prstGeom prst="rect">
            <a:avLst/>
          </a:prstGeom>
          <a:solidFill>
            <a:schemeClr val="accent1"/>
          </a:solidFill>
          <a:effectLst/>
        </p:spPr>
        <p:txBody>
          <a:bodyPr vert="horz" lIns="91440" tIns="182880" rIns="91440" bIns="182880" rtlCol="0" anchor="ctr" anchorCtr="0">
            <a:noAutofit/>
          </a:bodyPr>
          <a:lstStyle>
            <a:lvl1pPr algn="r" defTabSz="25712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baseline="0">
                <a:solidFill>
                  <a:srgbClr val="FFFFFF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/>
              <a:t>1912 </a:t>
            </a:r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1546303" y="2140555"/>
            <a:ext cx="2691824" cy="741363"/>
          </a:xfrm>
          <a:prstGeom prst="roundRect">
            <a:avLst/>
          </a:prstGeom>
          <a:solidFill>
            <a:schemeClr val="accent1"/>
          </a:solidFill>
          <a:effectLst/>
        </p:spPr>
        <p:txBody>
          <a:bodyPr vert="horz" lIns="91440" tIns="0" rIns="0" bIns="0" rtlCol="0" anchor="ctr">
            <a:normAutofit/>
          </a:bodyPr>
          <a:lstStyle>
            <a:lvl1pPr marL="0" indent="0" algn="l" defTabSz="257129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Scripps joins the </a:t>
            </a:r>
            <a:br>
              <a:rPr lang="en-US" dirty="0"/>
            </a:br>
            <a:r>
              <a:rPr lang="en-US" dirty="0"/>
              <a:t>University of California</a:t>
            </a: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730" y="3145594"/>
            <a:ext cx="1654526" cy="741405"/>
          </a:xfrm>
          <a:prstGeom prst="rect">
            <a:avLst/>
          </a:prstGeom>
          <a:solidFill>
            <a:schemeClr val="accent1"/>
          </a:solidFill>
          <a:effectLst/>
        </p:spPr>
        <p:txBody>
          <a:bodyPr vert="horz" lIns="91440" tIns="182880" rIns="91440" bIns="182880" rtlCol="0" anchor="ctr" anchorCtr="0">
            <a:noAutofit/>
          </a:bodyPr>
          <a:lstStyle>
            <a:lvl1pPr algn="r" defTabSz="25712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baseline="0">
                <a:solidFill>
                  <a:srgbClr val="FFFFFF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/>
              <a:t>1925 </a:t>
            </a: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1547032" y="3145594"/>
            <a:ext cx="2691824" cy="741363"/>
          </a:xfrm>
          <a:prstGeom prst="roundRect">
            <a:avLst/>
          </a:prstGeom>
          <a:solidFill>
            <a:schemeClr val="accent1"/>
          </a:solidFill>
          <a:effectLst/>
        </p:spPr>
        <p:txBody>
          <a:bodyPr vert="horz" lIns="91440" tIns="0" rIns="0" bIns="0" rtlCol="0" anchor="ctr">
            <a:normAutofit fontScale="92500"/>
          </a:bodyPr>
          <a:lstStyle>
            <a:lvl1pPr marL="0" indent="0" algn="l" defTabSz="257129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Renamed Scripps Institution of Oceanography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8"/>
          <a:stretch/>
        </p:blipFill>
        <p:spPr>
          <a:xfrm>
            <a:off x="4505889" y="-24275"/>
            <a:ext cx="4638111" cy="5193506"/>
          </a:xfrm>
          <a:prstGeom prst="rect">
            <a:avLst/>
          </a:prstGeom>
        </p:spPr>
      </p:pic>
      <p:sp>
        <p:nvSpPr>
          <p:cNvPr id="12" name="Subtitle 1"/>
          <p:cNvSpPr txBox="1">
            <a:spLocks/>
          </p:cNvSpPr>
          <p:nvPr/>
        </p:nvSpPr>
        <p:spPr>
          <a:xfrm>
            <a:off x="5098165" y="4871856"/>
            <a:ext cx="4084166" cy="321650"/>
          </a:xfrm>
          <a:prstGeom prst="rect">
            <a:avLst/>
          </a:prstGeom>
        </p:spPr>
        <p:txBody>
          <a:bodyPr/>
          <a:lstStyle>
            <a:lvl1pPr marL="192846" indent="-192846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417833" indent="-160706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642822" indent="-128565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899950" indent="-128565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157078" indent="-128565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>
                <a:solidFill>
                  <a:schemeClr val="bg1"/>
                </a:solidFill>
              </a:rPr>
              <a:t>Scripps Institution of Oceanography, circa 1910</a:t>
            </a:r>
          </a:p>
        </p:txBody>
      </p:sp>
    </p:spTree>
    <p:extLst>
      <p:ext uri="{BB962C8B-B14F-4D97-AF65-F5344CB8AC3E}">
        <p14:creationId xmlns:p14="http://schemas.microsoft.com/office/powerpoint/2010/main" val="1630263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HISTORY OF SCIENTIFIC MILESTONES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38365" y="3824936"/>
            <a:ext cx="1935278" cy="10621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700" dirty="0"/>
              <a:t>Invented the science of wave prediction used in WWII landings, 1940</a:t>
            </a:r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2477213" y="3824936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/>
              <a:t>Scripps authors “The Oceans,” the first Oceanography textbook, 1942</a:t>
            </a:r>
          </a:p>
        </p:txBody>
      </p:sp>
      <p:sp>
        <p:nvSpPr>
          <p:cNvPr id="21" name="Content Placeholder 3"/>
          <p:cNvSpPr txBox="1">
            <a:spLocks/>
          </p:cNvSpPr>
          <p:nvPr/>
        </p:nvSpPr>
        <p:spPr>
          <a:xfrm>
            <a:off x="4680103" y="3824936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/>
              <a:t>Scripps’ Deep Tow, the first unmanned oceanographic system, 1961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 </a:t>
            </a:r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6882994" y="3824936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 err="1"/>
              <a:t>SeaLab</a:t>
            </a:r>
            <a:r>
              <a:rPr lang="en-US" sz="1700" dirty="0"/>
              <a:t>, experimental underwater habitat, 1965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2364" y="984987"/>
            <a:ext cx="1918328" cy="2668897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0843" y="1010097"/>
            <a:ext cx="2002536" cy="2651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82" y="1014375"/>
            <a:ext cx="1955196" cy="2647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8397" y="1036437"/>
            <a:ext cx="1851585" cy="262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42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0" y="0"/>
            <a:ext cx="9144000" cy="5143500"/>
          </a:xfrm>
        </p:spPr>
      </p:pic>
      <p:sp>
        <p:nvSpPr>
          <p:cNvPr id="6" name="Rectangle 5"/>
          <p:cNvSpPr/>
          <p:nvPr/>
        </p:nvSpPr>
        <p:spPr>
          <a:xfrm>
            <a:off x="0" y="1442907"/>
            <a:ext cx="9144000" cy="1887523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88B0F0-FA87-EB62-6D76-15005CDC9761}"/>
              </a:ext>
            </a:extLst>
          </p:cNvPr>
          <p:cNvSpPr txBox="1">
            <a:spLocks/>
          </p:cNvSpPr>
          <p:nvPr/>
        </p:nvSpPr>
        <p:spPr>
          <a:xfrm>
            <a:off x="1723979" y="1442907"/>
            <a:ext cx="5696042" cy="1887523"/>
          </a:xfrm>
          <a:prstGeom prst="rect">
            <a:avLst/>
          </a:prstGeom>
          <a:noFill/>
          <a:effectLst>
            <a:outerShdw blurRad="76200" dir="420000" algn="ctr" rotWithShape="0">
              <a:schemeClr val="tx1">
                <a:alpha val="88000"/>
              </a:schemeClr>
            </a:outerShdw>
          </a:effectLst>
        </p:spPr>
        <p:txBody>
          <a:bodyPr vert="horz" lIns="0" tIns="0" rIns="0" bIns="0" rtlCol="0" anchor="ctr" anchorCtr="0">
            <a:normAutofit/>
          </a:bodyPr>
          <a:lstStyle>
            <a:lvl1pPr algn="l" defTabSz="25712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sz="2250" b="1" kern="1200" cap="all" baseline="0">
                <a:solidFill>
                  <a:schemeClr val="bg1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/>
              <a:t>2015</a:t>
            </a:r>
            <a:endParaRPr lang="en-US" sz="2400" b="0" cap="none" dirty="0"/>
          </a:p>
          <a:p>
            <a:pPr>
              <a:lnSpc>
                <a:spcPct val="100000"/>
              </a:lnSpc>
            </a:pPr>
            <a:r>
              <a:rPr lang="en-US" sz="2400" b="0" cap="none" dirty="0"/>
              <a:t>UC San Diego is ranked #1 in the United States and #4 in the world in earth and environmental research by the journal Nature</a:t>
            </a:r>
          </a:p>
        </p:txBody>
      </p:sp>
    </p:spTree>
    <p:extLst>
      <p:ext uri="{BB962C8B-B14F-4D97-AF65-F5344CB8AC3E}">
        <p14:creationId xmlns:p14="http://schemas.microsoft.com/office/powerpoint/2010/main" val="944107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0FAE59-2F55-7542-BD18-7EAA50CB23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Template master pages</a:t>
            </a:r>
          </a:p>
        </p:txBody>
      </p:sp>
      <p:sp>
        <p:nvSpPr>
          <p:cNvPr id="3" name="Subtitle 2"/>
          <p:cNvSpPr>
            <a:spLocks noGrp="1"/>
          </p:cNvSpPr>
          <p:nvPr>
            <p:ph idx="11"/>
          </p:nvPr>
        </p:nvSpPr>
        <p:spPr>
          <a:xfrm>
            <a:off x="365761" y="1145316"/>
            <a:ext cx="3680945" cy="413514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This template has one theme with twenty-seven master pages for variety in color backgrounds and layouts.</a:t>
            </a:r>
          </a:p>
          <a:p>
            <a:pPr>
              <a:lnSpc>
                <a:spcPct val="100000"/>
              </a:lnSpc>
            </a:pPr>
            <a:r>
              <a:rPr lang="en-US" dirty="0"/>
              <a:t>You can access these layouts by clicking the arrow on the New Slide button on the Home tab.</a:t>
            </a:r>
          </a:p>
          <a:p>
            <a:pPr>
              <a:lnSpc>
                <a:spcPct val="100000"/>
              </a:lnSpc>
            </a:pPr>
            <a:r>
              <a:rPr lang="en-US" dirty="0"/>
              <a:t>To change the slide layout, select the Layout button from the Home tab.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6" name="Graphic 5">
            <a:extLst>
              <a:ext uri="{FF2B5EF4-FFF2-40B4-BE49-F238E27FC236}">
                <a16:creationId xmlns:a16="http://schemas.microsoft.com/office/drawing/2014/main" id="{554E2ED2-B56B-8AF8-C078-CF957E67AA6D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15FFC-E3F1-6E49-F3FD-6F08AE50C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29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Campus</a:t>
            </a:r>
          </a:p>
        </p:txBody>
      </p:sp>
      <p:sp>
        <p:nvSpPr>
          <p:cNvPr id="3" name="Graphic 5">
            <a:extLst>
              <a:ext uri="{FF2B5EF4-FFF2-40B4-BE49-F238E27FC236}">
                <a16:creationId xmlns:a16="http://schemas.microsoft.com/office/drawing/2014/main" id="{D4A0D960-2D8B-FBD0-FBD4-604544A6D570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59637-0C2A-BC3E-F486-CA477F27F3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67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1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solidFill>
            <a:srgbClr val="006A96"/>
          </a:solidFill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86497" y="436605"/>
            <a:ext cx="4376661" cy="695494"/>
          </a:xfrm>
        </p:spPr>
        <p:txBody>
          <a:bodyPr/>
          <a:lstStyle/>
          <a:p>
            <a:r>
              <a:rPr lang="en-US" dirty="0"/>
              <a:t>Scripps By the Numbers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0" y="4142375"/>
            <a:ext cx="1862478" cy="741406"/>
          </a:xfrm>
          <a:prstGeom prst="rect">
            <a:avLst/>
          </a:prstGeom>
          <a:solidFill>
            <a:schemeClr val="accent1"/>
          </a:solidFill>
          <a:effectLst/>
        </p:spPr>
        <p:txBody>
          <a:bodyPr vert="horz" lIns="91440" tIns="182880" rIns="91440" bIns="182880" rtlCol="0" anchor="ctr" anchorCtr="0">
            <a:noAutofit/>
          </a:bodyPr>
          <a:lstStyle>
            <a:lvl1pPr algn="r" defTabSz="25712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baseline="0">
                <a:solidFill>
                  <a:srgbClr val="FFFFFF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759133" y="4142375"/>
            <a:ext cx="2426956" cy="741363"/>
          </a:xfrm>
          <a:prstGeom prst="roundRect">
            <a:avLst/>
          </a:prstGeom>
          <a:solidFill>
            <a:schemeClr val="accent1"/>
          </a:solidFill>
          <a:effectLst/>
        </p:spPr>
        <p:txBody>
          <a:bodyPr vert="horz" lIns="91440" tIns="0" rIns="0" bIns="0" rtlCol="0" anchor="ctr">
            <a:normAutofit/>
          </a:bodyPr>
          <a:lstStyle>
            <a:lvl1pPr marL="0" indent="0" algn="l" defTabSz="257129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Nobel Prize </a:t>
            </a:r>
            <a:br>
              <a:rPr lang="en-US" dirty="0"/>
            </a:br>
            <a:r>
              <a:rPr lang="en-US" dirty="0"/>
              <a:t>winners</a:t>
            </a: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-157" y="1132858"/>
            <a:ext cx="1864095" cy="741405"/>
          </a:xfrm>
          <a:prstGeom prst="rect">
            <a:avLst/>
          </a:prstGeom>
          <a:solidFill>
            <a:schemeClr val="accent1"/>
          </a:solidFill>
          <a:effectLst/>
        </p:spPr>
        <p:txBody>
          <a:bodyPr vert="horz" lIns="91440" tIns="182880" rIns="91440" bIns="182880" rtlCol="0" anchor="ctr" anchorCtr="0">
            <a:noAutofit/>
          </a:bodyPr>
          <a:lstStyle>
            <a:lvl1pPr algn="r" defTabSz="25712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baseline="0">
                <a:solidFill>
                  <a:srgbClr val="FFFFFF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/>
              <a:t>2,300</a:t>
            </a: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1759863" y="1132859"/>
            <a:ext cx="2426266" cy="741363"/>
          </a:xfrm>
          <a:prstGeom prst="roundRect">
            <a:avLst/>
          </a:prstGeom>
          <a:solidFill>
            <a:schemeClr val="accent1"/>
          </a:solidFill>
          <a:effectLst/>
        </p:spPr>
        <p:txBody>
          <a:bodyPr vert="horz" lIns="91440" tIns="0" rIns="0" bIns="0" rtlCol="0" anchor="ctr">
            <a:normAutofit/>
          </a:bodyPr>
          <a:lstStyle>
            <a:lvl1pPr marL="0" indent="0" algn="l" defTabSz="257129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students, researchers, </a:t>
            </a:r>
            <a:br>
              <a:rPr lang="en-US" dirty="0"/>
            </a:br>
            <a:r>
              <a:rPr lang="en-US" dirty="0"/>
              <a:t>staff and volunteers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730" y="2140555"/>
            <a:ext cx="1862478" cy="741405"/>
          </a:xfrm>
          <a:prstGeom prst="rect">
            <a:avLst/>
          </a:prstGeom>
          <a:solidFill>
            <a:schemeClr val="accent1"/>
          </a:solidFill>
          <a:effectLst/>
        </p:spPr>
        <p:txBody>
          <a:bodyPr vert="horz" lIns="91440" tIns="182880" rIns="91440" bIns="182880" rtlCol="0" anchor="ctr" anchorCtr="0">
            <a:noAutofit/>
          </a:bodyPr>
          <a:lstStyle>
            <a:lvl1pPr algn="r" defTabSz="25712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baseline="0">
                <a:solidFill>
                  <a:srgbClr val="FFFFFF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/>
              <a:t>700</a:t>
            </a:r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1759133" y="2140555"/>
            <a:ext cx="2426956" cy="741363"/>
          </a:xfrm>
          <a:prstGeom prst="roundRect">
            <a:avLst/>
          </a:prstGeom>
          <a:solidFill>
            <a:schemeClr val="accent1"/>
          </a:solidFill>
          <a:effectLst/>
        </p:spPr>
        <p:txBody>
          <a:bodyPr vert="horz" lIns="91440" tIns="0" rIns="0" bIns="0" rtlCol="0" anchor="ctr">
            <a:normAutofit/>
          </a:bodyPr>
          <a:lstStyle>
            <a:lvl1pPr marL="0" indent="0" algn="l" defTabSz="257129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research publications </a:t>
            </a:r>
            <a:br>
              <a:rPr lang="en-US" dirty="0"/>
            </a:br>
            <a:r>
              <a:rPr lang="en-US" dirty="0"/>
              <a:t>per year</a:t>
            </a: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730" y="3145594"/>
            <a:ext cx="1862478" cy="741405"/>
          </a:xfrm>
          <a:prstGeom prst="rect">
            <a:avLst/>
          </a:prstGeom>
          <a:solidFill>
            <a:schemeClr val="accent1"/>
          </a:solidFill>
          <a:effectLst/>
        </p:spPr>
        <p:txBody>
          <a:bodyPr vert="horz" lIns="91440" tIns="182880" rIns="91440" bIns="182880" rtlCol="0" anchor="ctr" anchorCtr="0">
            <a:noAutofit/>
          </a:bodyPr>
          <a:lstStyle>
            <a:lvl1pPr algn="r" defTabSz="25712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baseline="0">
                <a:solidFill>
                  <a:srgbClr val="FFFFFF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/>
              <a:t>$254</a:t>
            </a: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1759863" y="3145594"/>
            <a:ext cx="2426956" cy="741363"/>
          </a:xfrm>
          <a:prstGeom prst="roundRect">
            <a:avLst/>
          </a:prstGeom>
          <a:solidFill>
            <a:schemeClr val="accent1"/>
          </a:solidFill>
          <a:effectLst/>
        </p:spPr>
        <p:txBody>
          <a:bodyPr vert="horz" lIns="91440" tIns="0" rIns="0" bIns="0" rtlCol="0" anchor="ctr">
            <a:normAutofit/>
          </a:bodyPr>
          <a:lstStyle>
            <a:lvl1pPr marL="0" indent="0" algn="l" defTabSz="257129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million in </a:t>
            </a:r>
            <a:br>
              <a:rPr lang="en-US" dirty="0"/>
            </a:br>
            <a:r>
              <a:rPr lang="en-US" dirty="0"/>
              <a:t>sponsored research</a:t>
            </a:r>
          </a:p>
        </p:txBody>
      </p:sp>
    </p:spTree>
    <p:extLst>
      <p:ext uri="{BB962C8B-B14F-4D97-AF65-F5344CB8AC3E}">
        <p14:creationId xmlns:p14="http://schemas.microsoft.com/office/powerpoint/2010/main" val="265015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Science</a:t>
            </a:r>
          </a:p>
        </p:txBody>
      </p:sp>
      <p:sp>
        <p:nvSpPr>
          <p:cNvPr id="9" name="Subtitle 1"/>
          <p:cNvSpPr>
            <a:spLocks noGrp="1"/>
          </p:cNvSpPr>
          <p:nvPr>
            <p:ph type="subTitle" idx="1"/>
          </p:nvPr>
        </p:nvSpPr>
        <p:spPr>
          <a:xfrm>
            <a:off x="5518304" y="4821850"/>
            <a:ext cx="3446207" cy="157994"/>
          </a:xfrm>
        </p:spPr>
        <p:txBody>
          <a:bodyPr/>
          <a:lstStyle/>
          <a:p>
            <a:pPr algn="r"/>
            <a:r>
              <a:rPr lang="en-US" sz="1000" dirty="0"/>
              <a:t>Project Aware in Antarctica, 2016. </a:t>
            </a:r>
            <a:r>
              <a:rPr lang="en-US" sz="1000" i="1" dirty="0"/>
              <a:t>Credit: Jeff </a:t>
            </a:r>
            <a:r>
              <a:rPr lang="en-US" sz="1000" i="1" dirty="0" err="1"/>
              <a:t>Aquilina</a:t>
            </a:r>
            <a:endParaRPr lang="en-US" sz="1000" dirty="0"/>
          </a:p>
        </p:txBody>
      </p:sp>
      <p:sp>
        <p:nvSpPr>
          <p:cNvPr id="4" name="Graphic 5">
            <a:extLst>
              <a:ext uri="{FF2B5EF4-FFF2-40B4-BE49-F238E27FC236}">
                <a16:creationId xmlns:a16="http://schemas.microsoft.com/office/drawing/2014/main" id="{AB64F2EB-AAE5-F115-AFEA-8792BDA68C15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B941A1-447F-BB92-57BE-26B8EC4400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708" y="893763"/>
            <a:ext cx="8468809" cy="2710674"/>
          </a:xfrm>
          <a:prstGeom prst="roundRect">
            <a:avLst>
              <a:gd name="adj" fmla="val 2737"/>
            </a:avLst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GLOBAL REACH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60707" y="3824936"/>
            <a:ext cx="8521607" cy="10621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700" b="1" dirty="0"/>
              <a:t>Investigations and impact on every continent and in every ocean.</a:t>
            </a:r>
          </a:p>
        </p:txBody>
      </p:sp>
      <p:sp>
        <p:nvSpPr>
          <p:cNvPr id="7" name="Subtitle 1"/>
          <p:cNvSpPr txBox="1">
            <a:spLocks/>
          </p:cNvSpPr>
          <p:nvPr/>
        </p:nvSpPr>
        <p:spPr>
          <a:xfrm>
            <a:off x="4677064" y="3604438"/>
            <a:ext cx="4084166" cy="321650"/>
          </a:xfrm>
          <a:prstGeom prst="rect">
            <a:avLst/>
          </a:prstGeom>
        </p:spPr>
        <p:txBody>
          <a:bodyPr/>
          <a:lstStyle>
            <a:lvl1pPr marL="192846" indent="-192846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417833" indent="-160706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642822" indent="-128565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899950" indent="-128565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157078" indent="-128565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>
                <a:solidFill>
                  <a:schemeClr val="accent1"/>
                </a:solidFill>
              </a:rPr>
              <a:t>Scripps research vessel </a:t>
            </a:r>
            <a:r>
              <a:rPr lang="en-US" sz="1000" dirty="0" err="1">
                <a:solidFill>
                  <a:schemeClr val="accent1"/>
                </a:solidFill>
              </a:rPr>
              <a:t>tracklines</a:t>
            </a:r>
            <a:r>
              <a:rPr lang="en-US" sz="1000" dirty="0">
                <a:solidFill>
                  <a:schemeClr val="accent1"/>
                </a:solidFill>
              </a:rPr>
              <a:t>, 1952-2016.</a:t>
            </a:r>
          </a:p>
        </p:txBody>
      </p:sp>
    </p:spTree>
    <p:extLst>
      <p:ext uri="{BB962C8B-B14F-4D97-AF65-F5344CB8AC3E}">
        <p14:creationId xmlns:p14="http://schemas.microsoft.com/office/powerpoint/2010/main" val="1318714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>
            <a:outerShdw blurRad="50800" dist="50800" algn="ctr" rotWithShape="0">
              <a:schemeClr val="bg2">
                <a:lumMod val="50000"/>
              </a:schemeClr>
            </a:outerShdw>
          </a:effectLst>
        </p:spPr>
        <p:txBody>
          <a:bodyPr/>
          <a:lstStyle/>
          <a:p>
            <a:r>
              <a:rPr lang="en-US" dirty="0"/>
              <a:t>Understanding and </a:t>
            </a:r>
            <a:br>
              <a:rPr lang="en-US" dirty="0"/>
            </a:br>
            <a:r>
              <a:rPr lang="en-US" dirty="0"/>
              <a:t>Protecting the Planet </a:t>
            </a: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1AAF4045-BFFF-A94E-BBD0-D755A93B6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8304" y="4821850"/>
            <a:ext cx="3446207" cy="157994"/>
          </a:xfrm>
        </p:spPr>
        <p:txBody>
          <a:bodyPr/>
          <a:lstStyle/>
          <a:p>
            <a:pPr algn="r"/>
            <a:r>
              <a:rPr lang="en-US" sz="1000" dirty="0"/>
              <a:t>Southern Ocean. </a:t>
            </a:r>
            <a:r>
              <a:rPr lang="en-US" sz="1000" i="1" dirty="0"/>
              <a:t>Credit: San Nguyen</a:t>
            </a:r>
            <a:endParaRPr lang="en-US" sz="1000" dirty="0"/>
          </a:p>
        </p:txBody>
      </p:sp>
      <p:sp>
        <p:nvSpPr>
          <p:cNvPr id="3" name="Graphic 5">
            <a:extLst>
              <a:ext uri="{FF2B5EF4-FFF2-40B4-BE49-F238E27FC236}">
                <a16:creationId xmlns:a16="http://schemas.microsoft.com/office/drawing/2014/main" id="{23A91826-7FB1-EA3A-7D12-FF8CB6C39DC8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6AAD23-8611-26EA-73F3-132EB91964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88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D598A62-8ABB-1748-AE1F-A847844318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>
            <a:outerShdw blurRad="114300" algn="ctr" rotWithShape="0">
              <a:schemeClr val="tx1">
                <a:lumMod val="50000"/>
                <a:alpha val="53000"/>
              </a:schemeClr>
            </a:outerShdw>
          </a:effectLst>
        </p:spPr>
        <p:txBody>
          <a:bodyPr/>
          <a:lstStyle/>
          <a:p>
            <a:r>
              <a:rPr lang="en-US" dirty="0"/>
              <a:t>Understanding and </a:t>
            </a:r>
            <a:br>
              <a:rPr lang="en-US" dirty="0"/>
            </a:br>
            <a:r>
              <a:rPr lang="en-US" dirty="0"/>
              <a:t>Protecting the Planet </a:t>
            </a: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1AAF4045-BFFF-A94E-BBD0-D755A93B6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7065" y="4837502"/>
            <a:ext cx="4920926" cy="173629"/>
          </a:xfrm>
        </p:spPr>
        <p:txBody>
          <a:bodyPr/>
          <a:lstStyle/>
          <a:p>
            <a:pPr algn="r"/>
            <a:r>
              <a:rPr lang="en-US" sz="1000" dirty="0"/>
              <a:t>Imperial Beach flooding, Jan. 2019. </a:t>
            </a:r>
            <a:r>
              <a:rPr lang="en-US" sz="1000" i="1" dirty="0"/>
              <a:t>Credit: Center for Climate Change Impacts and Adaptation </a:t>
            </a:r>
            <a:endParaRPr lang="en-US" sz="1000" dirty="0"/>
          </a:p>
        </p:txBody>
      </p:sp>
      <p:sp>
        <p:nvSpPr>
          <p:cNvPr id="3" name="Graphic 5">
            <a:extLst>
              <a:ext uri="{FF2B5EF4-FFF2-40B4-BE49-F238E27FC236}">
                <a16:creationId xmlns:a16="http://schemas.microsoft.com/office/drawing/2014/main" id="{1E4DB08B-1112-4F61-BA21-713E3B2ACC50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3A0CF-2CAE-4C5D-A784-6A3CB602F2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96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D598A62-8ABB-1748-AE1F-A847844318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>
            <a:outerShdw blurRad="114300" algn="ctr" rotWithShape="0">
              <a:schemeClr val="tx1">
                <a:lumMod val="50000"/>
                <a:alpha val="53000"/>
              </a:schemeClr>
            </a:outerShdw>
          </a:effectLst>
        </p:spPr>
        <p:txBody>
          <a:bodyPr/>
          <a:lstStyle/>
          <a:p>
            <a:r>
              <a:rPr lang="en-US" dirty="0"/>
              <a:t>Understanding and </a:t>
            </a:r>
            <a:br>
              <a:rPr lang="en-US" dirty="0"/>
            </a:br>
            <a:r>
              <a:rPr lang="en-US" dirty="0"/>
              <a:t>Protecting the Planet </a:t>
            </a: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1AAF4045-BFFF-A94E-BBD0-D755A93B6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9294" y="4821851"/>
            <a:ext cx="4825217" cy="189280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tx2"/>
                </a:solidFill>
              </a:rPr>
              <a:t>Imperial Beach flooding, Jan. 2019. </a:t>
            </a:r>
            <a:r>
              <a:rPr lang="en-US" sz="1000" i="1" dirty="0">
                <a:solidFill>
                  <a:schemeClr val="tx2"/>
                </a:solidFill>
              </a:rPr>
              <a:t>Credit: Center for Climate Change Impacts and Adaptation 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3" name="Graphic 5">
            <a:extLst>
              <a:ext uri="{FF2B5EF4-FFF2-40B4-BE49-F238E27FC236}">
                <a16:creationId xmlns:a16="http://schemas.microsoft.com/office/drawing/2014/main" id="{7E39820B-D5C4-D835-D4A1-322D9E402EF8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F12CC-1EF3-5E13-A22B-A46CB2C8A4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7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8FB214B8-13D6-6043-A995-CDEBCE4ABF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>
            <a:outerShdw blurRad="50800" dist="50800" sx="52000" sy="52000" algn="ctr" rotWithShape="0">
              <a:schemeClr val="tx1">
                <a:lumMod val="50000"/>
                <a:alpha val="72000"/>
              </a:schemeClr>
            </a:outerShdw>
          </a:effectLst>
        </p:spPr>
        <p:txBody>
          <a:bodyPr/>
          <a:lstStyle/>
          <a:p>
            <a:r>
              <a:rPr lang="en-US" dirty="0"/>
              <a:t>Understanding and </a:t>
            </a:r>
            <a:br>
              <a:rPr lang="en-US" dirty="0"/>
            </a:br>
            <a:r>
              <a:rPr lang="en-US" dirty="0"/>
              <a:t>Protecting the Planet </a:t>
            </a: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1AAF4045-BFFF-A94E-BBD0-D755A93B6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551" y="4821851"/>
            <a:ext cx="5043960" cy="189280"/>
          </a:xfrm>
        </p:spPr>
        <p:txBody>
          <a:bodyPr/>
          <a:lstStyle/>
          <a:p>
            <a:pPr algn="r"/>
            <a:r>
              <a:rPr lang="en-US" sz="1000" dirty="0"/>
              <a:t> Holy Fire on top of Santiago Peak in Orange County, Calif. , 2018.  </a:t>
            </a:r>
            <a:r>
              <a:rPr lang="en-US" sz="1000" i="1" dirty="0"/>
              <a:t>Credit:</a:t>
            </a:r>
            <a:r>
              <a:rPr lang="en-US" sz="1000" dirty="0"/>
              <a:t> </a:t>
            </a:r>
            <a:r>
              <a:rPr lang="en-US" sz="1000" i="1" dirty="0" err="1"/>
              <a:t>ALERTWildfire</a:t>
            </a:r>
            <a:endParaRPr lang="en-US" sz="1000" i="1" dirty="0"/>
          </a:p>
        </p:txBody>
      </p:sp>
      <p:sp>
        <p:nvSpPr>
          <p:cNvPr id="3" name="Graphic 5">
            <a:extLst>
              <a:ext uri="{FF2B5EF4-FFF2-40B4-BE49-F238E27FC236}">
                <a16:creationId xmlns:a16="http://schemas.microsoft.com/office/drawing/2014/main" id="{FF740332-2C3A-A0DC-0767-E71A2D2F9D20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DFAC4-3C65-C7D6-1E66-EA6D343102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20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0">
            <a:extLst>
              <a:ext uri="{FF2B5EF4-FFF2-40B4-BE49-F238E27FC236}">
                <a16:creationId xmlns:a16="http://schemas.microsoft.com/office/drawing/2014/main" id="{A6E42D94-216F-4544-8E88-69A29C3BBF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>
            <a:outerShdw blurRad="50800" dist="50800" sx="58000" sy="58000" algn="ctr" rotWithShape="0">
              <a:schemeClr val="tx1">
                <a:lumMod val="50000"/>
                <a:alpha val="83000"/>
              </a:schemeClr>
            </a:outerShdw>
          </a:effectLst>
        </p:spPr>
        <p:txBody>
          <a:bodyPr/>
          <a:lstStyle/>
          <a:p>
            <a:r>
              <a:rPr lang="en-US" dirty="0"/>
              <a:t>Understanding and </a:t>
            </a:r>
            <a:br>
              <a:rPr lang="en-US" dirty="0"/>
            </a:br>
            <a:r>
              <a:rPr lang="en-US" dirty="0"/>
              <a:t>Protecting the Planet </a:t>
            </a:r>
          </a:p>
        </p:txBody>
      </p:sp>
      <p:sp>
        <p:nvSpPr>
          <p:cNvPr id="3" name="Graphic 5">
            <a:extLst>
              <a:ext uri="{FF2B5EF4-FFF2-40B4-BE49-F238E27FC236}">
                <a16:creationId xmlns:a16="http://schemas.microsoft.com/office/drawing/2014/main" id="{F77FE7A8-2153-5D19-9AAF-3B595F4620E4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6F938-5B00-B95E-B22A-69941FF1AB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82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0">
            <a:extLst>
              <a:ext uri="{FF2B5EF4-FFF2-40B4-BE49-F238E27FC236}">
                <a16:creationId xmlns:a16="http://schemas.microsoft.com/office/drawing/2014/main" id="{A6E42D94-216F-4544-8E88-69A29C3BBF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>
            <a:outerShdw blurRad="50800" dist="50800" sx="58000" sy="58000" algn="ctr" rotWithShape="0">
              <a:schemeClr val="tx1">
                <a:lumMod val="50000"/>
                <a:alpha val="83000"/>
              </a:schemeClr>
            </a:outerShdw>
          </a:effectLst>
        </p:spPr>
        <p:txBody>
          <a:bodyPr/>
          <a:lstStyle/>
          <a:p>
            <a:r>
              <a:rPr lang="en-US" dirty="0"/>
              <a:t>Understanding and </a:t>
            </a:r>
            <a:br>
              <a:rPr lang="en-US" dirty="0"/>
            </a:br>
            <a:r>
              <a:rPr lang="en-US" dirty="0"/>
              <a:t>Protecting the Planet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4EB20A-B0BE-A645-84CF-EAF493FC471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23000"/>
                </a:srgbClr>
              </a:gs>
              <a:gs pos="100000">
                <a:schemeClr val="bg2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Subtitle 1">
            <a:extLst>
              <a:ext uri="{FF2B5EF4-FFF2-40B4-BE49-F238E27FC236}">
                <a16:creationId xmlns:a16="http://schemas.microsoft.com/office/drawing/2014/main" id="{94A5587A-73AA-6B40-B8B3-0EBFDE8CB548}"/>
              </a:ext>
            </a:extLst>
          </p:cNvPr>
          <p:cNvSpPr txBox="1">
            <a:spLocks/>
          </p:cNvSpPr>
          <p:nvPr/>
        </p:nvSpPr>
        <p:spPr>
          <a:xfrm>
            <a:off x="5518304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/>
              <a:t>Scripps student using LIDAR along Torrey Pines State Park.</a:t>
            </a:r>
          </a:p>
        </p:txBody>
      </p:sp>
      <p:sp>
        <p:nvSpPr>
          <p:cNvPr id="3" name="Graphic 5">
            <a:extLst>
              <a:ext uri="{FF2B5EF4-FFF2-40B4-BE49-F238E27FC236}">
                <a16:creationId xmlns:a16="http://schemas.microsoft.com/office/drawing/2014/main" id="{9E091D8C-CB28-D22D-5197-8CDA55A10ECC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1F0C7-8D71-AA01-4BD2-BD94265497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36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0FAE59-2F55-7542-BD18-7EAA50CB23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PowerPoint vs Google Slides</a:t>
            </a:r>
          </a:p>
        </p:txBody>
      </p:sp>
      <p:sp>
        <p:nvSpPr>
          <p:cNvPr id="3" name="Subtitle 2"/>
          <p:cNvSpPr>
            <a:spLocks noGrp="1"/>
          </p:cNvSpPr>
          <p:nvPr>
            <p:ph idx="11"/>
          </p:nvPr>
        </p:nvSpPr>
        <p:spPr>
          <a:xfrm>
            <a:off x="365761" y="1145316"/>
            <a:ext cx="3856043" cy="41351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We recommend creating your presentation in the platform that will be used. Conversion between PowerPoint and Google Slides or Keynote can result in distortion of formatting and graphics</a:t>
            </a:r>
          </a:p>
          <a:p>
            <a:pPr>
              <a:lnSpc>
                <a:spcPct val="100000"/>
              </a:lnSpc>
            </a:pPr>
            <a:r>
              <a:rPr lang="en-US" dirty="0"/>
              <a:t>If you need to distribute your PowerPoint file through Google Drive, zip/compress the file before it is uploaded so that the recipients must download the file to their computer and use PowerPoint to open it. If a PowerPoint file is opened in Google Drive, it will automatically be converted to Google Slides.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6" name="Graphic 5">
            <a:extLst>
              <a:ext uri="{FF2B5EF4-FFF2-40B4-BE49-F238E27FC236}">
                <a16:creationId xmlns:a16="http://schemas.microsoft.com/office/drawing/2014/main" id="{554E2ED2-B56B-8AF8-C078-CF957E67AA6D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15FFC-E3F1-6E49-F3FD-6F08AE50C7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06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strategic research initiatives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74323" y="3824936"/>
            <a:ext cx="1999321" cy="10621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700" dirty="0"/>
              <a:t>Climate change impacts and adaptation</a:t>
            </a:r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2477213" y="3824936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>
                <a:solidFill>
                  <a:schemeClr val="accent1"/>
                </a:solidFill>
              </a:rPr>
              <a:t>Human health and </a:t>
            </a:r>
            <a:br>
              <a:rPr lang="en-US" sz="1700" dirty="0">
                <a:solidFill>
                  <a:schemeClr val="accent1"/>
                </a:solidFill>
              </a:rPr>
            </a:br>
            <a:r>
              <a:rPr lang="en-US" sz="1700" dirty="0">
                <a:solidFill>
                  <a:schemeClr val="accent1"/>
                </a:solidFill>
              </a:rPr>
              <a:t>the oceans </a:t>
            </a:r>
          </a:p>
        </p:txBody>
      </p:sp>
      <p:sp>
        <p:nvSpPr>
          <p:cNvPr id="21" name="Content Placeholder 3"/>
          <p:cNvSpPr txBox="1">
            <a:spLocks/>
          </p:cNvSpPr>
          <p:nvPr/>
        </p:nvSpPr>
        <p:spPr>
          <a:xfrm>
            <a:off x="4680103" y="3824936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>
                <a:solidFill>
                  <a:schemeClr val="accent1"/>
                </a:solidFill>
              </a:rPr>
              <a:t>Resilience to hazards</a:t>
            </a:r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6882994" y="3824936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>
                <a:solidFill>
                  <a:schemeClr val="accent1"/>
                </a:solidFill>
              </a:rPr>
              <a:t>Innovative technology to observe the planet</a:t>
            </a:r>
          </a:p>
        </p:txBody>
      </p:sp>
      <p:pic>
        <p:nvPicPr>
          <p:cNvPr id="27" name="Picture Placeholder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3308" y="985839"/>
            <a:ext cx="1999006" cy="2651125"/>
          </a:xfrm>
          <a:prstGeom prst="roundRect">
            <a:avLst>
              <a:gd name="adj" fmla="val 5138"/>
            </a:avLst>
          </a:prstGeom>
        </p:spPr>
      </p:pic>
      <p:pic>
        <p:nvPicPr>
          <p:cNvPr id="28" name="Picture Placeholder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283188" y="984986"/>
            <a:ext cx="1989509" cy="2651976"/>
          </a:xfrm>
          <a:prstGeom prst="roundRect">
            <a:avLst>
              <a:gd name="adj" fmla="val 6204"/>
            </a:avLst>
          </a:prstGeom>
          <a:solidFill>
            <a:srgbClr val="006A96"/>
          </a:solidFill>
        </p:spPr>
      </p:pic>
      <p:pic>
        <p:nvPicPr>
          <p:cNvPr id="29" name="Picture Placeholder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2476581" y="984986"/>
            <a:ext cx="1999007" cy="2651976"/>
          </a:xfrm>
          <a:prstGeom prst="roundRect">
            <a:avLst>
              <a:gd name="adj" fmla="val 5138"/>
            </a:avLst>
          </a:prstGeom>
          <a:solidFill>
            <a:srgbClr val="006A96"/>
          </a:solidFill>
        </p:spPr>
      </p:pic>
      <p:pic>
        <p:nvPicPr>
          <p:cNvPr id="30" name="Picture Placeholder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4679473" y="978573"/>
            <a:ext cx="1999952" cy="2658390"/>
          </a:xfrm>
          <a:prstGeom prst="roundRect">
            <a:avLst>
              <a:gd name="adj" fmla="val 5144"/>
            </a:avLst>
          </a:prstGeom>
          <a:solidFill>
            <a:srgbClr val="006A96"/>
          </a:solidFill>
        </p:spPr>
      </p:pic>
    </p:spTree>
    <p:extLst>
      <p:ext uri="{BB962C8B-B14F-4D97-AF65-F5344CB8AC3E}">
        <p14:creationId xmlns:p14="http://schemas.microsoft.com/office/powerpoint/2010/main" val="2063210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CUTTING-EDGE RESEARCH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74323" y="3824936"/>
            <a:ext cx="1999321" cy="10621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700" dirty="0"/>
              <a:t>Deep Argo</a:t>
            </a:r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2477213" y="3824936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>
                <a:solidFill>
                  <a:schemeClr val="accent1"/>
                </a:solidFill>
              </a:rPr>
              <a:t>Robotic Plankton</a:t>
            </a:r>
          </a:p>
        </p:txBody>
      </p:sp>
      <p:sp>
        <p:nvSpPr>
          <p:cNvPr id="21" name="Content Placeholder 3"/>
          <p:cNvSpPr txBox="1">
            <a:spLocks/>
          </p:cNvSpPr>
          <p:nvPr/>
        </p:nvSpPr>
        <p:spPr>
          <a:xfrm>
            <a:off x="4680103" y="3824936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>
                <a:solidFill>
                  <a:schemeClr val="accent1"/>
                </a:solidFill>
              </a:rPr>
              <a:t>3D Reef Mapping</a:t>
            </a:r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6882994" y="3824936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>
                <a:solidFill>
                  <a:schemeClr val="accent1"/>
                </a:solidFill>
              </a:rPr>
              <a:t>Seismic monitoring and early detection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4767" y="984987"/>
            <a:ext cx="2004210" cy="2663687"/>
          </a:xfrm>
          <a:prstGeom prst="roundRect">
            <a:avLst>
              <a:gd name="adj" fmla="val 4798"/>
            </a:avLst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110" y="996913"/>
            <a:ext cx="2002536" cy="2651760"/>
          </a:xfrm>
          <a:prstGeom prst="roundRect">
            <a:avLst>
              <a:gd name="adj" fmla="val 4416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166" y="996914"/>
            <a:ext cx="2000469" cy="2654434"/>
          </a:xfrm>
          <a:prstGeom prst="roundRect">
            <a:avLst>
              <a:gd name="adj" fmla="val 5518"/>
            </a:avLst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1780" y="989089"/>
            <a:ext cx="2001449" cy="2655480"/>
          </a:xfrm>
          <a:prstGeom prst="roundRect">
            <a:avLst>
              <a:gd name="adj" fmla="val 4781"/>
            </a:avLst>
          </a:prstGeom>
        </p:spPr>
      </p:pic>
    </p:spTree>
    <p:extLst>
      <p:ext uri="{BB962C8B-B14F-4D97-AF65-F5344CB8AC3E}">
        <p14:creationId xmlns:p14="http://schemas.microsoft.com/office/powerpoint/2010/main" val="387721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/>
              <a:t>Established Long Term Earth Monitoring Programs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611595" y="743408"/>
            <a:ext cx="2240692" cy="3325840"/>
          </a:xfrm>
          <a:prstGeom prst="rect">
            <a:avLst/>
          </a:prstGeom>
          <a:noFill/>
          <a:effectLst/>
        </p:spPr>
        <p:txBody>
          <a:bodyPr vert="horz" lIns="91440" tIns="182880" rIns="91440" bIns="182880" rtlCol="0" anchor="t" anchorCtr="0">
            <a:noAutofit/>
          </a:bodyPr>
          <a:lstStyle>
            <a:lvl1pPr algn="r" defTabSz="25712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baseline="0">
                <a:solidFill>
                  <a:srgbClr val="FFFFFF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accent1"/>
                </a:solidFill>
              </a:rPr>
              <a:t>Keeling Curve</a:t>
            </a:r>
            <a:endParaRPr lang="en-US" sz="1800" dirty="0">
              <a:solidFill>
                <a:schemeClr val="accent1"/>
              </a:solidFill>
            </a:endParaRPr>
          </a:p>
        </p:txBody>
      </p:sp>
      <p:pic>
        <p:nvPicPr>
          <p:cNvPr id="6" name="Keeling Curve shor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0929" y="1101440"/>
            <a:ext cx="5413792" cy="30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/>
              <a:t>Argo Network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12" y="981170"/>
            <a:ext cx="8618703" cy="3829728"/>
          </a:xfrm>
          <a:prstGeom prst="roundRect">
            <a:avLst>
              <a:gd name="adj" fmla="val 2885"/>
            </a:avLst>
          </a:prstGeom>
        </p:spPr>
      </p:pic>
    </p:spTree>
    <p:extLst>
      <p:ext uri="{BB962C8B-B14F-4D97-AF65-F5344CB8AC3E}">
        <p14:creationId xmlns:p14="http://schemas.microsoft.com/office/powerpoint/2010/main" val="2072463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871" y="-1"/>
            <a:ext cx="9193742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>
            <a:outerShdw blurRad="254000" dist="50800" algn="ctr" rotWithShape="0">
              <a:schemeClr val="tx1">
                <a:lumMod val="75000"/>
              </a:schemeClr>
            </a:outerShdw>
          </a:effectLst>
        </p:spPr>
        <p:txBody>
          <a:bodyPr/>
          <a:lstStyle/>
          <a:p>
            <a:r>
              <a:rPr lang="en-US" dirty="0"/>
              <a:t>Research Fleet</a:t>
            </a:r>
          </a:p>
        </p:txBody>
      </p:sp>
      <p:sp>
        <p:nvSpPr>
          <p:cNvPr id="6" name="Subtitle 1"/>
          <p:cNvSpPr>
            <a:spLocks noGrp="1"/>
          </p:cNvSpPr>
          <p:nvPr>
            <p:ph type="subTitle" idx="1"/>
          </p:nvPr>
        </p:nvSpPr>
        <p:spPr>
          <a:xfrm>
            <a:off x="5405481" y="4821850"/>
            <a:ext cx="3559030" cy="195212"/>
          </a:xfrm>
        </p:spPr>
        <p:txBody>
          <a:bodyPr/>
          <a:lstStyle/>
          <a:p>
            <a:pPr algn="r"/>
            <a:r>
              <a:rPr lang="en-US" sz="1000" dirty="0"/>
              <a:t>R/V </a:t>
            </a:r>
            <a:r>
              <a:rPr lang="en-US" sz="1000" dirty="0" err="1"/>
              <a:t>RogerRevelle</a:t>
            </a:r>
            <a:r>
              <a:rPr lang="en-US" sz="1000" dirty="0"/>
              <a:t> in Lighthouse Channel, Palau. </a:t>
            </a:r>
            <a:r>
              <a:rPr lang="en-US" sz="1000" i="1" dirty="0"/>
              <a:t>Credit: Patrick Colin</a:t>
            </a:r>
            <a:endParaRPr lang="en-US" sz="1000" dirty="0"/>
          </a:p>
        </p:txBody>
      </p:sp>
      <p:sp>
        <p:nvSpPr>
          <p:cNvPr id="3" name="Graphic 5">
            <a:extLst>
              <a:ext uri="{FF2B5EF4-FFF2-40B4-BE49-F238E27FC236}">
                <a16:creationId xmlns:a16="http://schemas.microsoft.com/office/drawing/2014/main" id="{CD829362-1483-9AFE-3871-3D2E372B29A1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01142-5CA5-0D98-6711-DB0E05820E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25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172" y="986640"/>
            <a:ext cx="4132725" cy="1757030"/>
          </a:xfrm>
          <a:prstGeom prst="round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690" y="2941378"/>
            <a:ext cx="4132727" cy="1986559"/>
          </a:xfrm>
          <a:prstGeom prst="roundRect">
            <a:avLst/>
          </a:prstGeom>
        </p:spPr>
      </p:pic>
      <p:sp>
        <p:nvSpPr>
          <p:cNvPr id="32" name="Content Placeholder 6"/>
          <p:cNvSpPr txBox="1">
            <a:spLocks/>
          </p:cNvSpPr>
          <p:nvPr/>
        </p:nvSpPr>
        <p:spPr>
          <a:xfrm>
            <a:off x="625003" y="2539383"/>
            <a:ext cx="2896535" cy="3034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</a:rPr>
              <a:t>R/V Sally Ride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research fleet consists of four Research vessels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6D324E-523D-0FB2-1BB2-59C7453BFD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4722" y="986640"/>
            <a:ext cx="4132725" cy="1757030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D20939-673D-35A1-2A4A-0813E552EE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240" y="2941378"/>
            <a:ext cx="4132727" cy="1986559"/>
          </a:xfrm>
          <a:prstGeom prst="round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CB89479-5BD1-592C-5633-A87D9C6F2CF7}"/>
              </a:ext>
            </a:extLst>
          </p:cNvPr>
          <p:cNvSpPr txBox="1">
            <a:spLocks/>
          </p:cNvSpPr>
          <p:nvPr/>
        </p:nvSpPr>
        <p:spPr>
          <a:xfrm>
            <a:off x="5017553" y="2539383"/>
            <a:ext cx="2896535" cy="3034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</a:rPr>
              <a:t>R/V Roger </a:t>
            </a:r>
            <a:r>
              <a:rPr lang="en-US" sz="1000" b="1" dirty="0" err="1">
                <a:solidFill>
                  <a:schemeClr val="bg1"/>
                </a:solidFill>
              </a:rPr>
              <a:t>Revelle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A094E09-CFB2-FFAE-FE5A-1FB584FE4D0B}"/>
              </a:ext>
            </a:extLst>
          </p:cNvPr>
          <p:cNvSpPr txBox="1">
            <a:spLocks/>
          </p:cNvSpPr>
          <p:nvPr/>
        </p:nvSpPr>
        <p:spPr>
          <a:xfrm>
            <a:off x="625003" y="4740417"/>
            <a:ext cx="2896535" cy="3034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</a:rPr>
              <a:t>R/V Robert Gordon Sproul 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ACD88DC2-AA86-A039-C8C6-A84EB288CC1B}"/>
              </a:ext>
            </a:extLst>
          </p:cNvPr>
          <p:cNvSpPr txBox="1">
            <a:spLocks/>
          </p:cNvSpPr>
          <p:nvPr/>
        </p:nvSpPr>
        <p:spPr>
          <a:xfrm>
            <a:off x="5017553" y="4740417"/>
            <a:ext cx="2896535" cy="3034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</a:rPr>
              <a:t>R/V Bob and Betty </a:t>
            </a:r>
            <a:r>
              <a:rPr lang="en-US" sz="1000" b="1" dirty="0" err="1">
                <a:solidFill>
                  <a:schemeClr val="bg1"/>
                </a:solidFill>
              </a:rPr>
              <a:t>Beyster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74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IO_2016_0894_f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/>
        </p:spPr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3" name="Graphic 5">
            <a:extLst>
              <a:ext uri="{FF2B5EF4-FFF2-40B4-BE49-F238E27FC236}">
                <a16:creationId xmlns:a16="http://schemas.microsoft.com/office/drawing/2014/main" id="{B5EF0763-BE2F-F88F-9984-5201A190713C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C771F2-2D50-5DBC-CB57-55214ECE5B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34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/>
        </p:spPr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B04F8185-ACAD-3B45-B9DC-F83D1ED90A4E}"/>
              </a:ext>
            </a:extLst>
          </p:cNvPr>
          <p:cNvSpPr txBox="1">
            <a:spLocks/>
          </p:cNvSpPr>
          <p:nvPr/>
        </p:nvSpPr>
        <p:spPr>
          <a:xfrm>
            <a:off x="5518304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i="1" dirty="0"/>
              <a:t>Credit: Erik Jepsen</a:t>
            </a:r>
          </a:p>
        </p:txBody>
      </p:sp>
      <p:sp>
        <p:nvSpPr>
          <p:cNvPr id="3" name="Graphic 5">
            <a:extLst>
              <a:ext uri="{FF2B5EF4-FFF2-40B4-BE49-F238E27FC236}">
                <a16:creationId xmlns:a16="http://schemas.microsoft.com/office/drawing/2014/main" id="{A74CB537-3D6A-D6F0-10B9-0540F335036D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37BB49-42F2-1651-E5C0-8BD64A4883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82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/>
        </p:spPr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3" name="Graphic 5">
            <a:extLst>
              <a:ext uri="{FF2B5EF4-FFF2-40B4-BE49-F238E27FC236}">
                <a16:creationId xmlns:a16="http://schemas.microsoft.com/office/drawing/2014/main" id="{C1BE62E9-9766-FF71-4C7B-7AE41474D283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0C22F-3301-94FA-F4F3-315674928D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49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FF27CF9D-8D94-9D41-90B0-BF1C7BD041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/>
        </p:spPr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4C982F48-0834-1F41-8521-5BB1FDBDFF7A}"/>
              </a:ext>
            </a:extLst>
          </p:cNvPr>
          <p:cNvSpPr txBox="1">
            <a:spLocks/>
          </p:cNvSpPr>
          <p:nvPr/>
        </p:nvSpPr>
        <p:spPr>
          <a:xfrm>
            <a:off x="5518304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i="1" dirty="0"/>
              <a:t>Credit: Erik Jepsen</a:t>
            </a:r>
          </a:p>
        </p:txBody>
      </p:sp>
      <p:sp>
        <p:nvSpPr>
          <p:cNvPr id="3" name="Graphic 5">
            <a:extLst>
              <a:ext uri="{FF2B5EF4-FFF2-40B4-BE49-F238E27FC236}">
                <a16:creationId xmlns:a16="http://schemas.microsoft.com/office/drawing/2014/main" id="{56A97211-6719-6918-A26E-E9B36E62BAD5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FDBF6-5D87-1281-F9A3-EB24D3BF04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11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0FAE59-2F55-7542-BD18-7EAA50CB23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/>
          <p:cNvSpPr>
            <a:spLocks noGrp="1"/>
          </p:cNvSpPr>
          <p:nvPr>
            <p:ph idx="11"/>
          </p:nvPr>
        </p:nvSpPr>
        <p:spPr>
          <a:xfrm>
            <a:off x="365761" y="1145316"/>
            <a:ext cx="3856043" cy="413514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Contact Scripps Communications </a:t>
            </a:r>
            <a:r>
              <a:rPr lang="en-US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scrippsnews@ucsd.edu</a:t>
            </a:r>
            <a:r>
              <a:rPr lang="en-US" dirty="0"/>
              <a:t>.</a:t>
            </a:r>
          </a:p>
        </p:txBody>
      </p:sp>
      <p:sp>
        <p:nvSpPr>
          <p:cNvPr id="6" name="Graphic 5">
            <a:extLst>
              <a:ext uri="{FF2B5EF4-FFF2-40B4-BE49-F238E27FC236}">
                <a16:creationId xmlns:a16="http://schemas.microsoft.com/office/drawing/2014/main" id="{554E2ED2-B56B-8AF8-C078-CF957E67AA6D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15FFC-E3F1-6E49-F3FD-6F08AE50C7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77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FF27CF9D-8D94-9D41-90B0-BF1C7BD041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>
            <a:outerShdw blurRad="50800" dist="38100" algn="tl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E0CAAAED-09A2-2C40-A2EB-2286091537F8}"/>
              </a:ext>
            </a:extLst>
          </p:cNvPr>
          <p:cNvSpPr txBox="1">
            <a:spLocks/>
          </p:cNvSpPr>
          <p:nvPr/>
        </p:nvSpPr>
        <p:spPr>
          <a:xfrm>
            <a:off x="5518304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i="1" dirty="0"/>
              <a:t>Credit: Erik Jepsen</a:t>
            </a:r>
          </a:p>
        </p:txBody>
      </p:sp>
      <p:sp>
        <p:nvSpPr>
          <p:cNvPr id="3" name="Graphic 5">
            <a:extLst>
              <a:ext uri="{FF2B5EF4-FFF2-40B4-BE49-F238E27FC236}">
                <a16:creationId xmlns:a16="http://schemas.microsoft.com/office/drawing/2014/main" id="{AF9CA5ED-6EE4-301B-FF55-01C2CD434F84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A23630-6E2A-A68E-8B31-01BED5110F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27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1"/>
          </p:nvPr>
        </p:nvSpPr>
        <p:spPr>
          <a:xfrm>
            <a:off x="291333" y="434058"/>
            <a:ext cx="3924404" cy="44864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/>
              <a:t>4 Undergraduate Majors</a:t>
            </a:r>
          </a:p>
          <a:p>
            <a:pPr>
              <a:lnSpc>
                <a:spcPct val="100000"/>
              </a:lnSpc>
            </a:pPr>
            <a:r>
              <a:rPr lang="en-US" dirty="0"/>
              <a:t>Earth Sciences</a:t>
            </a:r>
          </a:p>
          <a:p>
            <a:pPr>
              <a:lnSpc>
                <a:spcPct val="100000"/>
              </a:lnSpc>
            </a:pPr>
            <a:r>
              <a:rPr lang="en-US" dirty="0"/>
              <a:t>Marine Biology</a:t>
            </a:r>
          </a:p>
          <a:p>
            <a:pPr>
              <a:lnSpc>
                <a:spcPct val="100000"/>
              </a:lnSpc>
            </a:pPr>
            <a:r>
              <a:rPr lang="en-US" dirty="0"/>
              <a:t>Oceanic and Atmospheric Sciences</a:t>
            </a:r>
          </a:p>
          <a:p>
            <a:pPr>
              <a:lnSpc>
                <a:spcPct val="100000"/>
              </a:lnSpc>
            </a:pPr>
            <a:r>
              <a:rPr lang="en-US" dirty="0"/>
              <a:t>Environmental Systems 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Ph.D. and M.S. programs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Masters of Advanced Science</a:t>
            </a:r>
          </a:p>
          <a:p>
            <a:pPr>
              <a:lnSpc>
                <a:spcPct val="100000"/>
              </a:lnSpc>
            </a:pPr>
            <a:r>
              <a:rPr lang="en-US" dirty="0"/>
              <a:t>Marine Biology and Conservation</a:t>
            </a:r>
          </a:p>
          <a:p>
            <a:pPr>
              <a:lnSpc>
                <a:spcPct val="100000"/>
              </a:lnSpc>
            </a:pPr>
            <a:r>
              <a:rPr lang="en-US" dirty="0"/>
              <a:t>Climate Science and Policy</a:t>
            </a:r>
          </a:p>
          <a:p>
            <a:endParaRPr lang="en-US" dirty="0"/>
          </a:p>
          <a:p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18" r="-2386"/>
          <a:stretch/>
        </p:blipFill>
        <p:spPr>
          <a:xfrm>
            <a:off x="4572000" y="-134223"/>
            <a:ext cx="4681057" cy="2676326"/>
          </a:xfrm>
          <a:prstGeom prst="roundRect">
            <a:avLst>
              <a:gd name="adj" fmla="val 4158"/>
            </a:avLst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-4931" b="-5740"/>
          <a:stretch/>
        </p:blipFill>
        <p:spPr>
          <a:xfrm>
            <a:off x="6932428" y="2677298"/>
            <a:ext cx="2320629" cy="2607767"/>
          </a:xfrm>
          <a:prstGeom prst="roundRect">
            <a:avLst>
              <a:gd name="adj" fmla="val 6046"/>
            </a:avLst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33C8E4-CB24-8C4E-98FB-FD269707BF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5740"/>
          <a:stretch/>
        </p:blipFill>
        <p:spPr>
          <a:xfrm>
            <a:off x="4572000" y="2677298"/>
            <a:ext cx="2183862" cy="2607767"/>
          </a:xfrm>
          <a:prstGeom prst="roundRect">
            <a:avLst>
              <a:gd name="adj" fmla="val 5143"/>
            </a:avLst>
          </a:prstGeom>
        </p:spPr>
      </p:pic>
    </p:spTree>
    <p:extLst>
      <p:ext uri="{BB962C8B-B14F-4D97-AF65-F5344CB8AC3E}">
        <p14:creationId xmlns:p14="http://schemas.microsoft.com/office/powerpoint/2010/main" val="1286280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39" y="985839"/>
            <a:ext cx="1999005" cy="2651125"/>
          </a:xfrm>
          <a:prstGeom prst="roundRect">
            <a:avLst>
              <a:gd name="adj" fmla="val 4917"/>
            </a:avLst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Alumni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74323" y="3707978"/>
            <a:ext cx="1999321" cy="106211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400" b="1" dirty="0"/>
              <a:t>U.S. Navy Rear Adm. </a:t>
            </a:r>
            <a:br>
              <a:rPr lang="en-US" sz="1400" b="1" dirty="0"/>
            </a:br>
            <a:r>
              <a:rPr lang="en-US" sz="1400" b="1" dirty="0"/>
              <a:t>Timothy Gallaudet (Ret)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400" dirty="0"/>
              <a:t>Assistant secretary of commerce for oceans and atmosphere, NOAA</a:t>
            </a:r>
            <a:endParaRPr lang="en-US" sz="1400" b="1" dirty="0"/>
          </a:p>
        </p:txBody>
      </p:sp>
      <p:pic>
        <p:nvPicPr>
          <p:cNvPr id="18" name="Picture Placeholder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7097" y="985411"/>
            <a:ext cx="1999005" cy="2651124"/>
          </a:xfrm>
          <a:prstGeom prst="roundRect">
            <a:avLst>
              <a:gd name="adj" fmla="val 5756"/>
            </a:avLst>
          </a:prstGeom>
        </p:spPr>
      </p:pic>
      <p:sp>
        <p:nvSpPr>
          <p:cNvPr id="19" name="Content Placeholder 3"/>
          <p:cNvSpPr txBox="1">
            <a:spLocks/>
          </p:cNvSpPr>
          <p:nvPr/>
        </p:nvSpPr>
        <p:spPr>
          <a:xfrm>
            <a:off x="4678152" y="3693310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Eduardo </a:t>
            </a:r>
            <a:r>
              <a:rPr lang="en-US" sz="1400" b="1" dirty="0" err="1">
                <a:solidFill>
                  <a:schemeClr val="accent1"/>
                </a:solidFill>
              </a:rPr>
              <a:t>Esquenazi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Founder, </a:t>
            </a:r>
            <a:r>
              <a:rPr lang="en-US" sz="1400" dirty="0" err="1">
                <a:solidFill>
                  <a:schemeClr val="accent1"/>
                </a:solidFill>
              </a:rPr>
              <a:t>Sirenas</a:t>
            </a:r>
            <a:r>
              <a:rPr lang="en-US" sz="1400" dirty="0">
                <a:solidFill>
                  <a:schemeClr val="accent1"/>
                </a:solidFill>
              </a:rPr>
              <a:t>  </a:t>
            </a:r>
          </a:p>
        </p:txBody>
      </p:sp>
      <p:pic>
        <p:nvPicPr>
          <p:cNvPr id="20" name="Picture Placeholder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3310" y="974157"/>
            <a:ext cx="1999005" cy="2651124"/>
          </a:xfrm>
          <a:prstGeom prst="roundRect">
            <a:avLst>
              <a:gd name="adj" fmla="val 6176"/>
            </a:avLst>
          </a:prstGeom>
        </p:spPr>
      </p:pic>
      <p:sp>
        <p:nvSpPr>
          <p:cNvPr id="21" name="Content Placeholder 3"/>
          <p:cNvSpPr txBox="1">
            <a:spLocks/>
          </p:cNvSpPr>
          <p:nvPr/>
        </p:nvSpPr>
        <p:spPr>
          <a:xfrm>
            <a:off x="6883310" y="3672044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Cody </a:t>
            </a:r>
            <a:r>
              <a:rPr lang="en-US" sz="1400" b="1" dirty="0" err="1">
                <a:solidFill>
                  <a:schemeClr val="accent1"/>
                </a:solidFill>
              </a:rPr>
              <a:t>Hooven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Chief Sustainability Officer, City of San Diego  </a:t>
            </a:r>
          </a:p>
        </p:txBody>
      </p:sp>
      <p:pic>
        <p:nvPicPr>
          <p:cNvPr id="22" name="Picture Placeholder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1514" y="985412"/>
            <a:ext cx="1988343" cy="2651125"/>
          </a:xfrm>
          <a:prstGeom prst="roundRect">
            <a:avLst>
              <a:gd name="adj" fmla="val 5275"/>
            </a:avLst>
          </a:prstGeom>
        </p:spPr>
      </p:pic>
      <p:sp>
        <p:nvSpPr>
          <p:cNvPr id="23" name="Content Placeholder 3"/>
          <p:cNvSpPr txBox="1">
            <a:spLocks/>
          </p:cNvSpPr>
          <p:nvPr/>
        </p:nvSpPr>
        <p:spPr>
          <a:xfrm>
            <a:off x="2474904" y="3711268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Jessica Meir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NASA Astronaut </a:t>
            </a:r>
          </a:p>
        </p:txBody>
      </p:sp>
    </p:spTree>
    <p:extLst>
      <p:ext uri="{BB962C8B-B14F-4D97-AF65-F5344CB8AC3E}">
        <p14:creationId xmlns:p14="http://schemas.microsoft.com/office/powerpoint/2010/main" val="10830247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8" y="1"/>
            <a:ext cx="9080446" cy="510775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/>
        </p:spPr>
        <p:txBody>
          <a:bodyPr/>
          <a:lstStyle/>
          <a:p>
            <a:r>
              <a:rPr lang="en-US"/>
              <a:t>International Impact</a:t>
            </a:r>
            <a:endParaRPr lang="en-US" dirty="0"/>
          </a:p>
        </p:txBody>
      </p:sp>
      <p:sp>
        <p:nvSpPr>
          <p:cNvPr id="13" name="Subtitle 1"/>
          <p:cNvSpPr>
            <a:spLocks noGrp="1"/>
          </p:cNvSpPr>
          <p:nvPr>
            <p:ph type="subTitle" idx="1"/>
          </p:nvPr>
        </p:nvSpPr>
        <p:spPr>
          <a:xfrm>
            <a:off x="5518304" y="4821850"/>
            <a:ext cx="3446207" cy="157994"/>
          </a:xfrm>
        </p:spPr>
        <p:txBody>
          <a:bodyPr/>
          <a:lstStyle/>
          <a:p>
            <a:pPr algn="r"/>
            <a:r>
              <a:rPr lang="en-US" sz="1000" dirty="0"/>
              <a:t>United Nations, The Ocean Conference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EEB5A-3A32-5BE4-084C-E6B68653F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5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62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International Impact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74323" y="3824936"/>
            <a:ext cx="2723155" cy="1062111"/>
          </a:xfrm>
        </p:spPr>
        <p:txBody>
          <a:bodyPr/>
          <a:lstStyle/>
          <a:p>
            <a:pPr lvl="0"/>
            <a:r>
              <a:rPr lang="en-US" sz="1400" dirty="0"/>
              <a:t>Annual participation in the United Nations COP Climate Conference </a:t>
            </a:r>
            <a:endParaRPr lang="en-US" sz="1400" b="1" dirty="0"/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3216741" y="3824936"/>
            <a:ext cx="2723154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400" dirty="0">
                <a:solidFill>
                  <a:schemeClr val="accent1"/>
                </a:solidFill>
              </a:rPr>
              <a:t>Science Envoy to U.S. Department of State, U.N. panelist </a:t>
            </a:r>
          </a:p>
        </p:txBody>
      </p:sp>
      <p:sp>
        <p:nvSpPr>
          <p:cNvPr id="21" name="Content Placeholder 3"/>
          <p:cNvSpPr txBox="1">
            <a:spLocks/>
          </p:cNvSpPr>
          <p:nvPr/>
        </p:nvSpPr>
        <p:spPr>
          <a:xfrm>
            <a:off x="6159160" y="3824936"/>
            <a:ext cx="2723155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400" dirty="0">
                <a:solidFill>
                  <a:schemeClr val="accent1"/>
                </a:solidFill>
              </a:rPr>
              <a:t>Scientific advisors to the world’s political and moral leaders </a:t>
            </a:r>
          </a:p>
        </p:txBody>
      </p:sp>
      <p:pic>
        <p:nvPicPr>
          <p:cNvPr id="12" name="Picture Placeholder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3" y="984987"/>
            <a:ext cx="2723154" cy="2652830"/>
          </a:xfrm>
          <a:prstGeom prst="roundRect">
            <a:avLst>
              <a:gd name="adj" fmla="val 4334"/>
            </a:avLst>
          </a:prstGeom>
        </p:spPr>
      </p:pic>
      <p:pic>
        <p:nvPicPr>
          <p:cNvPr id="16" name="Picture Placeholder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6741" y="984987"/>
            <a:ext cx="2723154" cy="2652830"/>
          </a:xfrm>
          <a:prstGeom prst="roundRect">
            <a:avLst>
              <a:gd name="adj" fmla="val 5599"/>
            </a:avLst>
          </a:prstGeom>
        </p:spPr>
      </p:pic>
      <p:pic>
        <p:nvPicPr>
          <p:cNvPr id="17" name="Picture Placeholder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160" y="984987"/>
            <a:ext cx="2723154" cy="2652830"/>
          </a:xfrm>
          <a:prstGeom prst="roundRect">
            <a:avLst>
              <a:gd name="adj" fmla="val 5915"/>
            </a:avLst>
          </a:prstGeom>
        </p:spPr>
      </p:pic>
    </p:spTree>
    <p:extLst>
      <p:ext uri="{BB962C8B-B14F-4D97-AF65-F5344CB8AC3E}">
        <p14:creationId xmlns:p14="http://schemas.microsoft.com/office/powerpoint/2010/main" val="19139689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51" y="0"/>
            <a:ext cx="9159902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>
            <a:outerShdw blurRad="50800" sx="78000" sy="78000" algn="ctr" rotWithShape="0">
              <a:schemeClr val="tx1">
                <a:lumMod val="75000"/>
                <a:alpha val="54000"/>
              </a:schemeClr>
            </a:outerShdw>
          </a:effectLst>
        </p:spPr>
        <p:txBody>
          <a:bodyPr/>
          <a:lstStyle/>
          <a:p>
            <a:r>
              <a:rPr lang="en-US" dirty="0"/>
              <a:t>Birch Aquarium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34DFF1-F81C-FD38-4A9E-DE3B974ED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5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926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i="1" dirty="0"/>
              <a:t>Birch Aquarium at Scripps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public exploration center for Scripps Institution of Oceanography</a:t>
            </a:r>
          </a:p>
          <a:p>
            <a:r>
              <a:rPr lang="en-US" dirty="0"/>
              <a:t>Provides ocean science education, interprets Scripps Oceanography research, and promotes ocean conservation</a:t>
            </a:r>
          </a:p>
          <a:p>
            <a:r>
              <a:rPr lang="en-US" dirty="0"/>
              <a:t>470,000 visitors per year</a:t>
            </a:r>
          </a:p>
          <a:p>
            <a:r>
              <a:rPr lang="en-US" dirty="0"/>
              <a:t>10,000 members</a:t>
            </a:r>
          </a:p>
          <a:p>
            <a:r>
              <a:rPr lang="en-US" dirty="0"/>
              <a:t>56,000 K-12 students served per year</a:t>
            </a:r>
          </a:p>
          <a:p>
            <a:r>
              <a:rPr lang="en-US" dirty="0"/>
              <a:t>18,000 people attended field including Whale Watching, Grunion Runs, Shark Snorkels, </a:t>
            </a:r>
            <a:r>
              <a:rPr lang="en-US" dirty="0" err="1"/>
              <a:t>Tidepooling</a:t>
            </a:r>
            <a:r>
              <a:rPr lang="en-US" dirty="0"/>
              <a:t>, and Pier Walks. 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804" r="-2936"/>
          <a:stretch/>
        </p:blipFill>
        <p:spPr>
          <a:xfrm>
            <a:off x="4571998" y="-142613"/>
            <a:ext cx="4706225" cy="2609353"/>
          </a:xfrm>
          <a:prstGeom prst="roundRect">
            <a:avLst>
              <a:gd name="adj" fmla="val 4421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776" y="2677298"/>
            <a:ext cx="4569225" cy="2466203"/>
          </a:xfrm>
          <a:prstGeom prst="snipRoundRect">
            <a:avLst>
              <a:gd name="adj1" fmla="val 5102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6545733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86FA2F5A-7624-4649-A2E4-1DD77AB516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9143998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78230"/>
            <a:ext cx="9144000" cy="298704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38621" y="1341121"/>
            <a:ext cx="5683349" cy="2414954"/>
          </a:xfrm>
          <a:prstGeom prst="rect">
            <a:avLst/>
          </a:prstGeom>
          <a:noFill/>
          <a:effectLst>
            <a:outerShdw blurRad="76200" dir="420000" algn="ctr" rotWithShape="0">
              <a:schemeClr val="tx1">
                <a:alpha val="88000"/>
              </a:schemeClr>
            </a:outerShdw>
          </a:effectLst>
        </p:spPr>
        <p:txBody>
          <a:bodyPr vert="horz" lIns="0" tIns="0" rIns="0" bIns="0" rtlCol="0" anchor="ctr" anchorCtr="0">
            <a:normAutofit/>
          </a:bodyPr>
          <a:lstStyle>
            <a:lvl1pPr algn="l" defTabSz="25712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sz="2250" b="1" kern="1200" cap="all" baseline="0">
                <a:solidFill>
                  <a:schemeClr val="bg1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0" cap="none" dirty="0"/>
              <a:t>The 20</a:t>
            </a:r>
            <a:r>
              <a:rPr lang="en-US" sz="3200" b="0" cap="none" baseline="30000" dirty="0"/>
              <a:t>th</a:t>
            </a:r>
            <a:r>
              <a:rPr lang="en-US" sz="3200" b="0" cap="none" dirty="0"/>
              <a:t> century was the century of under sampling the ocean. </a:t>
            </a:r>
          </a:p>
          <a:p>
            <a:pPr>
              <a:lnSpc>
                <a:spcPct val="200000"/>
              </a:lnSpc>
            </a:pPr>
            <a:r>
              <a:rPr lang="en-US" sz="2000" b="0" cap="none" dirty="0"/>
              <a:t>-Walter </a:t>
            </a:r>
            <a:r>
              <a:rPr lang="en-US" sz="2000" b="0" cap="none" dirty="0" err="1"/>
              <a:t>Munk</a:t>
            </a:r>
            <a:endParaRPr lang="en-US" sz="2000" b="0" cap="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D1068A-A318-954E-818C-1C4926D19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466" y="1492855"/>
            <a:ext cx="2113688" cy="211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69219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1E6577-6312-C847-83AC-CE8D93636B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62383" cy="51434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78230"/>
            <a:ext cx="9162383" cy="298704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38621" y="1341121"/>
            <a:ext cx="5683349" cy="2414954"/>
          </a:xfrm>
          <a:prstGeom prst="rect">
            <a:avLst/>
          </a:prstGeom>
          <a:noFill/>
          <a:effectLst>
            <a:outerShdw blurRad="76200" dir="420000" algn="ctr" rotWithShape="0">
              <a:schemeClr val="tx1">
                <a:alpha val="88000"/>
              </a:schemeClr>
            </a:outerShdw>
          </a:effectLst>
        </p:spPr>
        <p:txBody>
          <a:bodyPr vert="horz" lIns="0" tIns="0" rIns="0" bIns="0" rtlCol="0" anchor="ctr" anchorCtr="0">
            <a:normAutofit/>
          </a:bodyPr>
          <a:lstStyle>
            <a:lvl1pPr algn="l" defTabSz="25712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sz="2250" b="1" kern="1200" cap="all" baseline="0">
                <a:solidFill>
                  <a:schemeClr val="bg1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0" cap="none" dirty="0"/>
              <a:t>Great periods of oceanography are defined by new kinds of instrumentation. </a:t>
            </a:r>
          </a:p>
          <a:p>
            <a:pPr>
              <a:lnSpc>
                <a:spcPct val="200000"/>
              </a:lnSpc>
            </a:pPr>
            <a:r>
              <a:rPr lang="en-US" sz="2000" b="0" cap="none" dirty="0"/>
              <a:t>-Roger </a:t>
            </a:r>
            <a:r>
              <a:rPr lang="en-US" sz="2000" b="0" cap="none" dirty="0" err="1"/>
              <a:t>Revelle</a:t>
            </a:r>
            <a:endParaRPr lang="en-US" sz="2000" b="0" cap="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AC3553-9BE5-F144-AC36-C8985D94E1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467" y="1491755"/>
            <a:ext cx="2113687" cy="211368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05068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626C-6872-4044-A8D4-F1E234BA07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0F40107-723D-9B41-93B6-A117CC3ADCB7}"/>
              </a:ext>
            </a:extLst>
          </p:cNvPr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2952521028"/>
              </p:ext>
            </p:extLst>
          </p:nvPr>
        </p:nvGraphicFramePr>
        <p:xfrm>
          <a:off x="304800" y="1012825"/>
          <a:ext cx="4183063" cy="387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8BFD5A2-7722-3E47-92E7-518282F799F9}"/>
              </a:ext>
            </a:extLst>
          </p:cNvPr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3727885826"/>
              </p:ext>
            </p:extLst>
          </p:nvPr>
        </p:nvGraphicFramePr>
        <p:xfrm>
          <a:off x="4649788" y="1012825"/>
          <a:ext cx="4175125" cy="387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7836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sp>
        <p:nvSpPr>
          <p:cNvPr id="6" name="Graphic 5">
            <a:extLst>
              <a:ext uri="{FF2B5EF4-FFF2-40B4-BE49-F238E27FC236}">
                <a16:creationId xmlns:a16="http://schemas.microsoft.com/office/drawing/2014/main" id="{554E2ED2-B56B-8AF8-C078-CF957E67AA6D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15FFC-E3F1-6E49-F3FD-6F08AE50C7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26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626C-6872-4044-A8D4-F1E234BA07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18602573-EA04-514B-A172-7B1666C410BD}"/>
                  </a:ext>
                </a:extLst>
              </p:cNvPr>
              <p:cNvGraphicFramePr>
                <a:graphicFrameLocks noGrp="1"/>
              </p:cNvGraphicFramePr>
              <p:nvPr>
                <p:ph idx="11"/>
                <p:extLst>
                  <p:ext uri="{D42A27DB-BD31-4B8C-83A1-F6EECF244321}">
                    <p14:modId xmlns:p14="http://schemas.microsoft.com/office/powerpoint/2010/main" val="741672707"/>
                  </p:ext>
                </p:extLst>
              </p:nvPr>
            </p:nvGraphicFramePr>
            <p:xfrm>
              <a:off x="304800" y="1012825"/>
              <a:ext cx="4183063" cy="38735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7" name="Content Placeholder 6">
                <a:extLst>
                  <a:ext uri="{FF2B5EF4-FFF2-40B4-BE49-F238E27FC236}">
                    <a16:creationId xmlns:a16="http://schemas.microsoft.com/office/drawing/2014/main" id="{18602573-EA04-514B-A172-7B1666C410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1012825"/>
                <a:ext cx="4183063" cy="38735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8BFD5A2-7722-3E47-92E7-518282F799F9}"/>
              </a:ext>
            </a:extLst>
          </p:cNvPr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2656496569"/>
              </p:ext>
            </p:extLst>
          </p:nvPr>
        </p:nvGraphicFramePr>
        <p:xfrm>
          <a:off x="4649788" y="1012825"/>
          <a:ext cx="4175125" cy="387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309460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icture Placeholder 4"/>
          <p:cNvGraphicFramePr>
            <a:graphicFrameLocks noGrp="1"/>
          </p:cNvGraphicFramePr>
          <p:nvPr>
            <p:ph type="pic" idx="14"/>
            <p:extLst>
              <p:ext uri="{D42A27DB-BD31-4B8C-83A1-F6EECF244321}">
                <p14:modId xmlns:p14="http://schemas.microsoft.com/office/powerpoint/2010/main" val="37735171"/>
              </p:ext>
            </p:extLst>
          </p:nvPr>
        </p:nvGraphicFramePr>
        <p:xfrm>
          <a:off x="1348980" y="1043588"/>
          <a:ext cx="6455757" cy="1605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1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1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19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r>
                        <a:rPr lang="en-US" sz="900" dirty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191">
                <a:tc>
                  <a:txBody>
                    <a:bodyPr/>
                    <a:lstStyle/>
                    <a:p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Donec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varius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viverra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leo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iaculis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↑ 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8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↑ 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191">
                <a:tc>
                  <a:txBody>
                    <a:bodyPr/>
                    <a:lstStyle/>
                    <a:p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Donec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varius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viverra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leo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iaculis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8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↑ 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8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↑ 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191">
                <a:tc>
                  <a:txBody>
                    <a:bodyPr/>
                    <a:lstStyle/>
                    <a:p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Donec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varius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viverra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leo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iaculis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8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↑ 38%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8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↑ 46%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191">
                <a:tc>
                  <a:txBody>
                    <a:bodyPr/>
                    <a:lstStyle/>
                    <a:p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Donec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varius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viverra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leo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iaculis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8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↑ 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8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↑ 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348741" y="2907166"/>
            <a:ext cx="6455995" cy="1979881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altLang="en-US"/>
              <a:t>SAMPLE CONTENT</a:t>
            </a:r>
          </a:p>
          <a:p>
            <a:pPr>
              <a:spcBef>
                <a:spcPts val="1800"/>
              </a:spcBef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 </a:t>
            </a:r>
            <a:r>
              <a:rPr lang="en-US" dirty="0" err="1"/>
              <a:t>iaculis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 </a:t>
            </a:r>
            <a:r>
              <a:rPr lang="en-US" dirty="0" err="1"/>
              <a:t>iaculis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 </a:t>
            </a:r>
            <a:r>
              <a:rPr lang="en-US" dirty="0" err="1"/>
              <a:t>iaculis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275F81D-5C06-364E-A911-2095ECF45CF3}"/>
              </a:ext>
            </a:extLst>
          </p:cNvPr>
          <p:cNvSpPr/>
          <p:nvPr/>
        </p:nvSpPr>
        <p:spPr>
          <a:xfrm>
            <a:off x="-59006" y="192504"/>
            <a:ext cx="8816741" cy="5678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FEDA2AC-C615-BF4F-8E8C-714B1CCF8DE0}"/>
              </a:ext>
            </a:extLst>
          </p:cNvPr>
          <p:cNvSpPr txBox="1">
            <a:spLocks/>
          </p:cNvSpPr>
          <p:nvPr/>
        </p:nvSpPr>
        <p:spPr>
          <a:xfrm>
            <a:off x="73797" y="224652"/>
            <a:ext cx="9005882" cy="608855"/>
          </a:xfrm>
          <a:prstGeom prst="rect">
            <a:avLst/>
          </a:prstGeom>
        </p:spPr>
        <p:txBody>
          <a:bodyPr vert="horz" lIns="457200" tIns="0" rIns="0" bIns="0" rtlCol="0" anchor="ctr" anchorCtr="0">
            <a:noAutofit/>
          </a:bodyPr>
          <a:lstStyle>
            <a:lvl1pPr algn="l" defTabSz="25712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sz="2250" b="1" kern="1200" cap="all" baseline="0">
                <a:solidFill>
                  <a:srgbClr val="006C92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5672113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9207" y="1014292"/>
            <a:ext cx="4695336" cy="3872754"/>
          </a:xfrm>
          <a:prstGeom prst="roundRect">
            <a:avLst>
              <a:gd name="adj" fmla="val 2804"/>
            </a:avLst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342892" indent="-342892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892" indent="-342892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892" indent="-342892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892" indent="-342892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892" indent="-342892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892" indent="-342892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22072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7FD23DB-05B1-864A-B823-22CC3264ECB7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75"/>
          <a:stretch/>
        </p:blipFill>
        <p:spPr>
          <a:xfrm>
            <a:off x="-138436" y="1015134"/>
            <a:ext cx="5127949" cy="3871912"/>
          </a:xfrm>
          <a:prstGeom prst="roundRect">
            <a:avLst>
              <a:gd name="adj" fmla="val 3451"/>
            </a:avLst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B07A93A0-5EDF-1D45-B5C4-8EB36275D6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342892" indent="-342892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892" indent="-342892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892" indent="-342892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892" indent="-342892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892" indent="-342892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892" indent="-342892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74969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7962A32-42C5-B044-8251-4CB5B425641C}"/>
              </a:ext>
            </a:extLst>
          </p:cNvPr>
          <p:cNvSpPr txBox="1">
            <a:spLocks/>
          </p:cNvSpPr>
          <p:nvPr/>
        </p:nvSpPr>
        <p:spPr>
          <a:xfrm>
            <a:off x="304801" y="2191829"/>
            <a:ext cx="2974622" cy="19550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accent1"/>
                </a:solidFill>
              </a:rPr>
              <a:t>Strategies: </a:t>
            </a: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adipiscing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b="1" dirty="0">
                <a:solidFill>
                  <a:schemeClr val="accent1"/>
                </a:solidFill>
              </a:rPr>
              <a:t>Scope:	</a:t>
            </a:r>
            <a:r>
              <a:rPr lang="en-US" sz="1400" dirty="0">
                <a:solidFill>
                  <a:schemeClr val="accent1"/>
                </a:solidFill>
              </a:rPr>
              <a:t>Global</a:t>
            </a:r>
          </a:p>
          <a:p>
            <a:r>
              <a:rPr lang="en-US" sz="1400" b="1" dirty="0">
                <a:solidFill>
                  <a:schemeClr val="accent1"/>
                </a:solidFill>
              </a:rPr>
              <a:t>Partners: </a:t>
            </a: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adipiscing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400" b="1" dirty="0">
                <a:solidFill>
                  <a:schemeClr val="accent1"/>
                </a:solidFill>
              </a:rPr>
              <a:t>Sponsors:	</a:t>
            </a:r>
            <a:r>
              <a:rPr lang="en-US" sz="1400" dirty="0">
                <a:solidFill>
                  <a:schemeClr val="accent1"/>
                </a:solidFill>
              </a:rPr>
              <a:t>CA DWR, USACE/ERDC, NOAA, SCWA, NASA, USBR 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866C62F-4D85-3043-B88E-A076515A441C}"/>
              </a:ext>
            </a:extLst>
          </p:cNvPr>
          <p:cNvSpPr txBox="1">
            <a:spLocks/>
          </p:cNvSpPr>
          <p:nvPr/>
        </p:nvSpPr>
        <p:spPr>
          <a:xfrm>
            <a:off x="304801" y="1467223"/>
            <a:ext cx="2974622" cy="6039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chemeClr val="accent1"/>
                </a:solidFill>
              </a:rPr>
              <a:t>Director: Margaret </a:t>
            </a:r>
            <a:r>
              <a:rPr lang="en-US" sz="1600" b="1" dirty="0" err="1">
                <a:solidFill>
                  <a:schemeClr val="accent1"/>
                </a:solidFill>
              </a:rPr>
              <a:t>Leinen</a:t>
            </a:r>
            <a:br>
              <a:rPr lang="en-US" sz="1600" b="1" dirty="0">
                <a:solidFill>
                  <a:schemeClr val="accent1"/>
                </a:solidFill>
              </a:rPr>
            </a:br>
            <a:r>
              <a:rPr lang="en-US" sz="1600" b="1" dirty="0">
                <a:solidFill>
                  <a:schemeClr val="accent1"/>
                </a:solidFill>
              </a:rPr>
              <a:t>Website: </a:t>
            </a:r>
            <a:r>
              <a:rPr lang="en-US" sz="1600" b="1" dirty="0" err="1">
                <a:solidFill>
                  <a:schemeClr val="accent1"/>
                </a:solidFill>
              </a:rPr>
              <a:t>Scripps.ucsd.edu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EBCB44-E350-A740-B905-9C0E54A77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650085"/>
            <a:ext cx="2787618" cy="351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B06561-ABD5-9CF0-C776-98AAF5C5D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18" r="-2386"/>
          <a:stretch/>
        </p:blipFill>
        <p:spPr>
          <a:xfrm>
            <a:off x="4572000" y="-134223"/>
            <a:ext cx="4681057" cy="2676326"/>
          </a:xfrm>
          <a:prstGeom prst="roundRect">
            <a:avLst>
              <a:gd name="adj" fmla="val 4158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01340-0B42-312F-8E79-AE2A32D1B7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-4931" b="-5740"/>
          <a:stretch/>
        </p:blipFill>
        <p:spPr>
          <a:xfrm>
            <a:off x="6932428" y="2677298"/>
            <a:ext cx="2320629" cy="2607767"/>
          </a:xfrm>
          <a:prstGeom prst="roundRect">
            <a:avLst>
              <a:gd name="adj" fmla="val 6046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9CCEDB-96DF-C820-1572-4E3CF78D49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5740"/>
          <a:stretch/>
        </p:blipFill>
        <p:spPr>
          <a:xfrm>
            <a:off x="4572000" y="2677298"/>
            <a:ext cx="2183862" cy="2607767"/>
          </a:xfrm>
          <a:prstGeom prst="roundRect">
            <a:avLst>
              <a:gd name="adj" fmla="val 5143"/>
            </a:avLst>
          </a:prstGeom>
        </p:spPr>
      </p:pic>
    </p:spTree>
    <p:extLst>
      <p:ext uri="{BB962C8B-B14F-4D97-AF65-F5344CB8AC3E}">
        <p14:creationId xmlns:p14="http://schemas.microsoft.com/office/powerpoint/2010/main" val="22128233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-1" y="1485595"/>
            <a:ext cx="8548212" cy="1102519"/>
          </a:xfrm>
          <a:effectLst>
            <a:outerShdw blurRad="254000" dist="50800" algn="ctr" rotWithShape="0">
              <a:schemeClr val="tx1">
                <a:lumMod val="75000"/>
              </a:schemeClr>
            </a:outerShdw>
          </a:effectLst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Subtitle 1"/>
          <p:cNvSpPr>
            <a:spLocks noGrp="1"/>
          </p:cNvSpPr>
          <p:nvPr>
            <p:ph type="subTitle" idx="1"/>
          </p:nvPr>
        </p:nvSpPr>
        <p:spPr>
          <a:xfrm>
            <a:off x="5518304" y="4821850"/>
            <a:ext cx="3446207" cy="157994"/>
          </a:xfrm>
        </p:spPr>
        <p:txBody>
          <a:bodyPr/>
          <a:lstStyle/>
          <a:p>
            <a:pPr algn="r"/>
            <a:r>
              <a:rPr lang="en-US" sz="1000" dirty="0"/>
              <a:t>Scripps research in Palau. </a:t>
            </a:r>
            <a:r>
              <a:rPr lang="en-US" sz="1000" i="1" dirty="0"/>
              <a:t>Credit: Jennifer Smith</a:t>
            </a:r>
            <a:r>
              <a:rPr lang="en-US" sz="1000" dirty="0"/>
              <a:t>. </a:t>
            </a:r>
          </a:p>
        </p:txBody>
      </p:sp>
      <p:sp>
        <p:nvSpPr>
          <p:cNvPr id="4" name="Graphic 5">
            <a:extLst>
              <a:ext uri="{FF2B5EF4-FFF2-40B4-BE49-F238E27FC236}">
                <a16:creationId xmlns:a16="http://schemas.microsoft.com/office/drawing/2014/main" id="{EC799E81-A33F-625B-C6C2-409BD51781A2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50E8B0-970F-C8E9-C1B7-C07AEF70F3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821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-1" y="1485595"/>
            <a:ext cx="8548212" cy="1102519"/>
          </a:xfrm>
          <a:effectLst>
            <a:outerShdw blurRad="254000" dist="50800" algn="ctr" rotWithShape="0">
              <a:schemeClr val="tx1">
                <a:lumMod val="75000"/>
              </a:schemeClr>
            </a:outerShdw>
          </a:effectLst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Subtitle 1"/>
          <p:cNvSpPr>
            <a:spLocks noGrp="1"/>
          </p:cNvSpPr>
          <p:nvPr>
            <p:ph type="subTitle" idx="1"/>
          </p:nvPr>
        </p:nvSpPr>
        <p:spPr>
          <a:xfrm>
            <a:off x="5518304" y="4821850"/>
            <a:ext cx="3446207" cy="157994"/>
          </a:xfrm>
        </p:spPr>
        <p:txBody>
          <a:bodyPr/>
          <a:lstStyle/>
          <a:p>
            <a:pPr algn="r"/>
            <a:r>
              <a:rPr lang="en-US" sz="1000" dirty="0"/>
              <a:t>Scripps research in Antarctic Peninsula. </a:t>
            </a:r>
            <a:r>
              <a:rPr lang="en-US" sz="1000" i="1" dirty="0"/>
              <a:t>Credit: Maria </a:t>
            </a:r>
            <a:r>
              <a:rPr lang="en-US" sz="1000" i="1" dirty="0" err="1"/>
              <a:t>Stenzel</a:t>
            </a:r>
            <a:endParaRPr lang="en-US" sz="1000" i="1" dirty="0"/>
          </a:p>
        </p:txBody>
      </p:sp>
      <p:sp>
        <p:nvSpPr>
          <p:cNvPr id="4" name="Graphic 5">
            <a:extLst>
              <a:ext uri="{FF2B5EF4-FFF2-40B4-BE49-F238E27FC236}">
                <a16:creationId xmlns:a16="http://schemas.microsoft.com/office/drawing/2014/main" id="{231CAE51-FF96-90F4-96C2-09D59D5E9636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0A975-8831-D094-CE86-79D99CF2F8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353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-1" y="1485595"/>
            <a:ext cx="8548212" cy="1102519"/>
          </a:xfrm>
          <a:effectLst>
            <a:outerShdw blurRad="254000" dist="50800" algn="ctr" rotWithShape="0">
              <a:schemeClr val="tx1">
                <a:lumMod val="75000"/>
              </a:schemeClr>
            </a:outerShdw>
          </a:effectLst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A0030498-2FE1-7446-B57D-24858A349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8304" y="4821850"/>
            <a:ext cx="3446207" cy="157994"/>
          </a:xfrm>
        </p:spPr>
        <p:txBody>
          <a:bodyPr/>
          <a:lstStyle/>
          <a:p>
            <a:pPr algn="r"/>
            <a:r>
              <a:rPr lang="en-US" sz="1000" dirty="0"/>
              <a:t>Scripps researchers recover a BONGO net off the California coast.</a:t>
            </a:r>
            <a:endParaRPr lang="en-US" sz="1000" i="1" dirty="0"/>
          </a:p>
        </p:txBody>
      </p:sp>
      <p:sp>
        <p:nvSpPr>
          <p:cNvPr id="4" name="Graphic 5">
            <a:extLst>
              <a:ext uri="{FF2B5EF4-FFF2-40B4-BE49-F238E27FC236}">
                <a16:creationId xmlns:a16="http://schemas.microsoft.com/office/drawing/2014/main" id="{669D1919-5A08-ED5B-1790-0A273860DD11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C49B44-BE4C-9DCB-1541-5E03A27885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295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3999" cy="514350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-1" y="1485595"/>
            <a:ext cx="8548212" cy="1102519"/>
          </a:xfrm>
          <a:effectLst>
            <a:outerShdw blurRad="254000" dist="50800" algn="ctr" rotWithShape="0">
              <a:schemeClr val="tx1">
                <a:lumMod val="75000"/>
              </a:schemeClr>
            </a:outerShdw>
          </a:effectLst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8A4F0808-4376-0849-AEB9-45AA83E3D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8304" y="4821850"/>
            <a:ext cx="3446207" cy="157994"/>
          </a:xfrm>
        </p:spPr>
        <p:txBody>
          <a:bodyPr/>
          <a:lstStyle/>
          <a:p>
            <a:pPr algn="r"/>
            <a:r>
              <a:rPr lang="en-US" sz="1000" dirty="0"/>
              <a:t>Scripps Scientific Diving Program. </a:t>
            </a:r>
            <a:r>
              <a:rPr lang="en-US" sz="1000" i="1" dirty="0"/>
              <a:t>Credit: Erik Jepsen</a:t>
            </a:r>
          </a:p>
        </p:txBody>
      </p:sp>
      <p:sp>
        <p:nvSpPr>
          <p:cNvPr id="4" name="Graphic 5">
            <a:extLst>
              <a:ext uri="{FF2B5EF4-FFF2-40B4-BE49-F238E27FC236}">
                <a16:creationId xmlns:a16="http://schemas.microsoft.com/office/drawing/2014/main" id="{D91F3CD7-323D-88FB-09D1-866F66321E2A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78470A-D45C-A925-C236-76C9C28224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818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-1" y="1485595"/>
            <a:ext cx="8548212" cy="1102519"/>
          </a:xfrm>
          <a:effectLst>
            <a:outerShdw blurRad="254000" dist="50800" algn="ctr" rotWithShape="0">
              <a:schemeClr val="tx1">
                <a:lumMod val="75000"/>
                <a:alpha val="57000"/>
              </a:schemeClr>
            </a:outerShdw>
          </a:effectLst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4D4080F0-6123-A24E-B36D-4EB6A8122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8304" y="4821850"/>
            <a:ext cx="3446207" cy="157994"/>
          </a:xfrm>
        </p:spPr>
        <p:txBody>
          <a:bodyPr/>
          <a:lstStyle/>
          <a:p>
            <a:pPr algn="r"/>
            <a:r>
              <a:rPr lang="en-US" sz="1000" dirty="0"/>
              <a:t>Scripps Scientific Diving Program. </a:t>
            </a:r>
            <a:r>
              <a:rPr lang="en-US" sz="1000" i="1" dirty="0"/>
              <a:t>Credit: Erik Jepsen</a:t>
            </a:r>
          </a:p>
        </p:txBody>
      </p:sp>
      <p:sp>
        <p:nvSpPr>
          <p:cNvPr id="4" name="Graphic 5">
            <a:extLst>
              <a:ext uri="{FF2B5EF4-FFF2-40B4-BE49-F238E27FC236}">
                <a16:creationId xmlns:a16="http://schemas.microsoft.com/office/drawing/2014/main" id="{657E6262-F2F3-5539-13B8-7E69AF2A6508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85CB5-87C4-D731-B271-2BCC4629AC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18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2698C806-E2FF-4841-BF57-58CA574A0C0A}"/>
              </a:ext>
            </a:extLst>
          </p:cNvPr>
          <p:cNvSpPr txBox="1">
            <a:spLocks/>
          </p:cNvSpPr>
          <p:nvPr/>
        </p:nvSpPr>
        <p:spPr>
          <a:xfrm>
            <a:off x="5518304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/>
              <a:t>R/V </a:t>
            </a:r>
            <a:r>
              <a:rPr lang="en-US" sz="1000" i="1" dirty="0"/>
              <a:t>Sally Ride</a:t>
            </a:r>
            <a:r>
              <a:rPr lang="en-US" sz="1000" dirty="0"/>
              <a:t>, Anacortes , Washington. </a:t>
            </a:r>
            <a:r>
              <a:rPr lang="en-US" sz="1000" i="1" dirty="0"/>
              <a:t>Credit: Jeff Dillon.</a:t>
            </a:r>
            <a:endParaRPr lang="en-US" sz="1000" dirty="0"/>
          </a:p>
        </p:txBody>
      </p:sp>
      <p:sp>
        <p:nvSpPr>
          <p:cNvPr id="11" name="Graphic 5">
            <a:extLst>
              <a:ext uri="{FF2B5EF4-FFF2-40B4-BE49-F238E27FC236}">
                <a16:creationId xmlns:a16="http://schemas.microsoft.com/office/drawing/2014/main" id="{FBADEBAC-6546-1378-1BAC-6170EFAE7909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8FB824-AC0F-B44D-B92B-B817D1E942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811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9">
            <a:extLst>
              <a:ext uri="{FF2B5EF4-FFF2-40B4-BE49-F238E27FC236}">
                <a16:creationId xmlns:a16="http://schemas.microsoft.com/office/drawing/2014/main" id="{20B4BBD6-DB5D-F347-8C86-E64D8AF565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-1" y="1485595"/>
            <a:ext cx="8548212" cy="1102519"/>
          </a:xfrm>
          <a:effectLst>
            <a:outerShdw blurRad="254000" dist="50800" algn="ctr" rotWithShape="0">
              <a:schemeClr val="tx1">
                <a:lumMod val="75000"/>
              </a:schemeClr>
            </a:outerShdw>
          </a:effectLst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Graphic 5">
            <a:extLst>
              <a:ext uri="{FF2B5EF4-FFF2-40B4-BE49-F238E27FC236}">
                <a16:creationId xmlns:a16="http://schemas.microsoft.com/office/drawing/2014/main" id="{E47FE011-3AD7-F990-99B2-944E7B1A677F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0324C4-A012-DAC3-21FA-0D66533D1D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97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9030D474-3328-E941-ABD2-49C353BA56E5}"/>
              </a:ext>
            </a:extLst>
          </p:cNvPr>
          <p:cNvSpPr txBox="1">
            <a:spLocks/>
          </p:cNvSpPr>
          <p:nvPr/>
        </p:nvSpPr>
        <p:spPr>
          <a:xfrm>
            <a:off x="5518304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/>
              <a:t>Useful Island, Antarctic Peninsula. </a:t>
            </a:r>
            <a:r>
              <a:rPr lang="en-US" sz="1000" i="1" dirty="0"/>
              <a:t>Credit: Maria </a:t>
            </a:r>
            <a:r>
              <a:rPr lang="en-US" sz="1000" i="1" dirty="0" err="1"/>
              <a:t>Stenzel</a:t>
            </a:r>
            <a:endParaRPr lang="en-US" sz="1000" i="1" dirty="0"/>
          </a:p>
        </p:txBody>
      </p:sp>
      <p:sp>
        <p:nvSpPr>
          <p:cNvPr id="6" name="Graphic 5">
            <a:extLst>
              <a:ext uri="{FF2B5EF4-FFF2-40B4-BE49-F238E27FC236}">
                <a16:creationId xmlns:a16="http://schemas.microsoft.com/office/drawing/2014/main" id="{217CC9B2-3462-8B1F-A24C-7228DB867C8E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BB714B-DD7E-4F61-4F50-20823D8976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73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9030D474-3328-E941-ABD2-49C353BA56E5}"/>
              </a:ext>
            </a:extLst>
          </p:cNvPr>
          <p:cNvSpPr txBox="1">
            <a:spLocks/>
          </p:cNvSpPr>
          <p:nvPr/>
        </p:nvSpPr>
        <p:spPr>
          <a:xfrm>
            <a:off x="5518304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/>
              <a:t>Salton Sea. </a:t>
            </a:r>
            <a:r>
              <a:rPr lang="en-US" sz="1000" i="1" dirty="0"/>
              <a:t>Credit: Tyler Huston</a:t>
            </a:r>
          </a:p>
        </p:txBody>
      </p:sp>
      <p:sp>
        <p:nvSpPr>
          <p:cNvPr id="6" name="Graphic 5">
            <a:extLst>
              <a:ext uri="{FF2B5EF4-FFF2-40B4-BE49-F238E27FC236}">
                <a16:creationId xmlns:a16="http://schemas.microsoft.com/office/drawing/2014/main" id="{7E5684C5-74F9-2FA9-48FE-7F55E3ED417E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FFE116-644C-2227-DFC1-2B13B0C13C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68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A16EB2-3150-5048-A94C-8DE65810AB78}"/>
              </a:ext>
            </a:extLst>
          </p:cNvPr>
          <p:cNvSpPr/>
          <p:nvPr/>
        </p:nvSpPr>
        <p:spPr>
          <a:xfrm>
            <a:off x="0" y="1885950"/>
            <a:ext cx="9144000" cy="3257550"/>
          </a:xfrm>
          <a:prstGeom prst="rect">
            <a:avLst/>
          </a:prstGeom>
          <a:gradFill>
            <a:gsLst>
              <a:gs pos="0">
                <a:srgbClr val="000000">
                  <a:alpha val="23000"/>
                </a:srgbClr>
              </a:gs>
              <a:gs pos="100000">
                <a:schemeClr val="bg2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9030D474-3328-E941-ABD2-49C353BA56E5}"/>
              </a:ext>
            </a:extLst>
          </p:cNvPr>
          <p:cNvSpPr txBox="1">
            <a:spLocks/>
          </p:cNvSpPr>
          <p:nvPr/>
        </p:nvSpPr>
        <p:spPr>
          <a:xfrm>
            <a:off x="4667251" y="4821850"/>
            <a:ext cx="4297260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solidFill>
                  <a:schemeClr val="bg1"/>
                </a:solidFill>
              </a:rPr>
              <a:t>Mapping a tundra ecosystem north in Denali National Park. </a:t>
            </a:r>
            <a:r>
              <a:rPr lang="en-US" sz="1000" i="1" dirty="0">
                <a:solidFill>
                  <a:schemeClr val="bg1"/>
                </a:solidFill>
              </a:rPr>
              <a:t>Credit: Adrian </a:t>
            </a:r>
            <a:r>
              <a:rPr lang="en-US" sz="1000" i="1" dirty="0" err="1">
                <a:solidFill>
                  <a:schemeClr val="bg1"/>
                </a:solidFill>
              </a:rPr>
              <a:t>Borsa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6" name="Graphic 5">
            <a:extLst>
              <a:ext uri="{FF2B5EF4-FFF2-40B4-BE49-F238E27FC236}">
                <a16:creationId xmlns:a16="http://schemas.microsoft.com/office/drawing/2014/main" id="{BD4927D8-7FBD-9789-DFF4-DD3ADCAC7099}"/>
              </a:ext>
            </a:extLst>
          </p:cNvPr>
          <p:cNvSpPr/>
          <p:nvPr/>
        </p:nvSpPr>
        <p:spPr>
          <a:xfrm>
            <a:off x="58" y="4794262"/>
            <a:ext cx="9154901" cy="353554"/>
          </a:xfrm>
          <a:custGeom>
            <a:avLst/>
            <a:gdLst>
              <a:gd name="connsiteX0" fmla="*/ 9195680 w 9195679"/>
              <a:gd name="connsiteY0" fmla="*/ 245379 h 352359"/>
              <a:gd name="connsiteX1" fmla="*/ 9195680 w 9195679"/>
              <a:gd name="connsiteY1" fmla="*/ 352359 h 352359"/>
              <a:gd name="connsiteX2" fmla="*/ 0 w 9195679"/>
              <a:gd name="connsiteY2" fmla="*/ 352359 h 352359"/>
              <a:gd name="connsiteX3" fmla="*/ 0 w 9195679"/>
              <a:gd name="connsiteY3" fmla="*/ 0 h 352359"/>
              <a:gd name="connsiteX4" fmla="*/ 1064592 w 9195679"/>
              <a:gd name="connsiteY4" fmla="*/ 0 h 352359"/>
              <a:gd name="connsiteX5" fmla="*/ 1201760 w 9195679"/>
              <a:gd name="connsiteY5" fmla="*/ 56290 h 352359"/>
              <a:gd name="connsiteX6" fmla="*/ 1335768 w 9195679"/>
              <a:gd name="connsiteY6" fmla="*/ 189089 h 352359"/>
              <a:gd name="connsiteX7" fmla="*/ 1472937 w 9195679"/>
              <a:gd name="connsiteY7" fmla="*/ 245379 h 352359"/>
              <a:gd name="connsiteX8" fmla="*/ 9195680 w 919567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956169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10151849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10151849 w 10151849"/>
              <a:gd name="connsiteY0" fmla="*/ 245379 h 352359"/>
              <a:gd name="connsiteX1" fmla="*/ 9195681 w 10151849"/>
              <a:gd name="connsiteY1" fmla="*/ 352359 h 352359"/>
              <a:gd name="connsiteX2" fmla="*/ 0 w 10151849"/>
              <a:gd name="connsiteY2" fmla="*/ 352359 h 352359"/>
              <a:gd name="connsiteX3" fmla="*/ 1 w 10151849"/>
              <a:gd name="connsiteY3" fmla="*/ 0 h 352359"/>
              <a:gd name="connsiteX4" fmla="*/ 2020761 w 10151849"/>
              <a:gd name="connsiteY4" fmla="*/ 0 h 352359"/>
              <a:gd name="connsiteX5" fmla="*/ 2157929 w 10151849"/>
              <a:gd name="connsiteY5" fmla="*/ 56290 h 352359"/>
              <a:gd name="connsiteX6" fmla="*/ 2291937 w 10151849"/>
              <a:gd name="connsiteY6" fmla="*/ 189089 h 352359"/>
              <a:gd name="connsiteX7" fmla="*/ 2429106 w 10151849"/>
              <a:gd name="connsiteY7" fmla="*/ 245379 h 352359"/>
              <a:gd name="connsiteX8" fmla="*/ 10151849 w 10151849"/>
              <a:gd name="connsiteY8" fmla="*/ 245379 h 352359"/>
              <a:gd name="connsiteX0" fmla="*/ 9200256 w 9200256"/>
              <a:gd name="connsiteY0" fmla="*/ 245379 h 352359"/>
              <a:gd name="connsiteX1" fmla="*/ 9195681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0256"/>
              <a:gd name="connsiteY0" fmla="*/ 245379 h 352359"/>
              <a:gd name="connsiteX1" fmla="*/ 9198874 w 9200256"/>
              <a:gd name="connsiteY1" fmla="*/ 352359 h 352359"/>
              <a:gd name="connsiteX2" fmla="*/ 0 w 9200256"/>
              <a:gd name="connsiteY2" fmla="*/ 352359 h 352359"/>
              <a:gd name="connsiteX3" fmla="*/ 1 w 9200256"/>
              <a:gd name="connsiteY3" fmla="*/ 0 h 352359"/>
              <a:gd name="connsiteX4" fmla="*/ 2020761 w 9200256"/>
              <a:gd name="connsiteY4" fmla="*/ 0 h 352359"/>
              <a:gd name="connsiteX5" fmla="*/ 2157929 w 9200256"/>
              <a:gd name="connsiteY5" fmla="*/ 56290 h 352359"/>
              <a:gd name="connsiteX6" fmla="*/ 2291937 w 9200256"/>
              <a:gd name="connsiteY6" fmla="*/ 189089 h 352359"/>
              <a:gd name="connsiteX7" fmla="*/ 2429106 w 9200256"/>
              <a:gd name="connsiteY7" fmla="*/ 245379 h 352359"/>
              <a:gd name="connsiteX8" fmla="*/ 9200256 w 9200256"/>
              <a:gd name="connsiteY8" fmla="*/ 245379 h 352359"/>
              <a:gd name="connsiteX0" fmla="*/ 9200256 w 9205285"/>
              <a:gd name="connsiteY0" fmla="*/ 245379 h 355552"/>
              <a:gd name="connsiteX1" fmla="*/ 9205260 w 9205285"/>
              <a:gd name="connsiteY1" fmla="*/ 355552 h 355552"/>
              <a:gd name="connsiteX2" fmla="*/ 0 w 9205285"/>
              <a:gd name="connsiteY2" fmla="*/ 352359 h 355552"/>
              <a:gd name="connsiteX3" fmla="*/ 1 w 9205285"/>
              <a:gd name="connsiteY3" fmla="*/ 0 h 355552"/>
              <a:gd name="connsiteX4" fmla="*/ 2020761 w 9205285"/>
              <a:gd name="connsiteY4" fmla="*/ 0 h 355552"/>
              <a:gd name="connsiteX5" fmla="*/ 2157929 w 9205285"/>
              <a:gd name="connsiteY5" fmla="*/ 56290 h 355552"/>
              <a:gd name="connsiteX6" fmla="*/ 2291937 w 9205285"/>
              <a:gd name="connsiteY6" fmla="*/ 189089 h 355552"/>
              <a:gd name="connsiteX7" fmla="*/ 2429106 w 9205285"/>
              <a:gd name="connsiteY7" fmla="*/ 245379 h 355552"/>
              <a:gd name="connsiteX8" fmla="*/ 9200256 w 9205285"/>
              <a:gd name="connsiteY8" fmla="*/ 245379 h 355552"/>
              <a:gd name="connsiteX0" fmla="*/ 9206642 w 9206642"/>
              <a:gd name="connsiteY0" fmla="*/ 248572 h 355552"/>
              <a:gd name="connsiteX1" fmla="*/ 9205260 w 9206642"/>
              <a:gd name="connsiteY1" fmla="*/ 355552 h 355552"/>
              <a:gd name="connsiteX2" fmla="*/ 0 w 9206642"/>
              <a:gd name="connsiteY2" fmla="*/ 352359 h 355552"/>
              <a:gd name="connsiteX3" fmla="*/ 1 w 9206642"/>
              <a:gd name="connsiteY3" fmla="*/ 0 h 355552"/>
              <a:gd name="connsiteX4" fmla="*/ 2020761 w 9206642"/>
              <a:gd name="connsiteY4" fmla="*/ 0 h 355552"/>
              <a:gd name="connsiteX5" fmla="*/ 2157929 w 9206642"/>
              <a:gd name="connsiteY5" fmla="*/ 56290 h 355552"/>
              <a:gd name="connsiteX6" fmla="*/ 2291937 w 9206642"/>
              <a:gd name="connsiteY6" fmla="*/ 189089 h 355552"/>
              <a:gd name="connsiteX7" fmla="*/ 2429106 w 9206642"/>
              <a:gd name="connsiteY7" fmla="*/ 245379 h 355552"/>
              <a:gd name="connsiteX8" fmla="*/ 9206642 w 9206642"/>
              <a:gd name="connsiteY8" fmla="*/ 248572 h 3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6642" h="355552">
                <a:moveTo>
                  <a:pt x="9206642" y="248572"/>
                </a:moveTo>
                <a:cubicBezTo>
                  <a:pt x="9206181" y="284232"/>
                  <a:pt x="9205721" y="319892"/>
                  <a:pt x="9205260" y="355552"/>
                </a:cubicBezTo>
                <a:lnTo>
                  <a:pt x="0" y="352359"/>
                </a:lnTo>
                <a:cubicBezTo>
                  <a:pt x="0" y="234906"/>
                  <a:pt x="1" y="117453"/>
                  <a:pt x="1" y="0"/>
                </a:cubicBezTo>
                <a:lnTo>
                  <a:pt x="2020761" y="0"/>
                </a:lnTo>
                <a:cubicBezTo>
                  <a:pt x="2072199" y="0"/>
                  <a:pt x="2121530" y="20266"/>
                  <a:pt x="2157929" y="56290"/>
                </a:cubicBezTo>
                <a:lnTo>
                  <a:pt x="2291937" y="189089"/>
                </a:lnTo>
                <a:cubicBezTo>
                  <a:pt x="2328337" y="225160"/>
                  <a:pt x="2377668" y="245379"/>
                  <a:pt x="2429106" y="245379"/>
                </a:cubicBezTo>
                <a:lnTo>
                  <a:pt x="9206642" y="248572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2C00B-BCAD-53C0-40D3-932C228E2F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4797662"/>
            <a:ext cx="2075028" cy="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20730"/>
      </p:ext>
    </p:extLst>
  </p:cSld>
  <p:clrMapOvr>
    <a:masterClrMapping/>
  </p:clrMapOvr>
</p:sld>
</file>

<file path=ppt/theme/theme1.xml><?xml version="1.0" encoding="utf-8"?>
<a:theme xmlns:a="http://schemas.openxmlformats.org/drawingml/2006/main" name="Section Slides">
  <a:themeElements>
    <a:clrScheme name="SIO-UCSD">
      <a:dk1>
        <a:srgbClr val="182B49"/>
      </a:dk1>
      <a:lt1>
        <a:srgbClr val="FFFFFF"/>
      </a:lt1>
      <a:dk2>
        <a:srgbClr val="182B49"/>
      </a:dk2>
      <a:lt2>
        <a:srgbClr val="FFFFFF"/>
      </a:lt2>
      <a:accent1>
        <a:srgbClr val="00619B"/>
      </a:accent1>
      <a:accent2>
        <a:srgbClr val="FFCD00"/>
      </a:accent2>
      <a:accent3>
        <a:srgbClr val="182B49"/>
      </a:accent3>
      <a:accent4>
        <a:srgbClr val="00C6D7"/>
      </a:accent4>
      <a:accent5>
        <a:srgbClr val="F5F0E6"/>
      </a:accent5>
      <a:accent6>
        <a:srgbClr val="D361AD"/>
      </a:accent6>
      <a:hlink>
        <a:srgbClr val="00619B"/>
      </a:hlink>
      <a:folHlink>
        <a:srgbClr val="00C6D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CSDHealth-16x9" id="{6D9D32FB-35C8-1345-8EFA-FDD3A2A06C29}" vid="{C3C87989-F9C7-F540-B8B8-EF7C3FAE36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E8EF9B5484074A9AD6AE3ECE890B10" ma:contentTypeVersion="1" ma:contentTypeDescription="Create a new document." ma:contentTypeScope="" ma:versionID="e3ebee926d0fba3772ddfd6cf376236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45859A-C588-4588-AB1B-0F629E367C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E3C980-C590-44A7-B970-BBC4E6ABA5C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8F971539-B776-48D0-B41E-084723CFE5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UCSDHealth-PPT-16x9</Template>
  <TotalTime>88617</TotalTime>
  <Words>1337</Words>
  <Application>Microsoft Macintosh PowerPoint</Application>
  <PresentationFormat>On-screen Show (16:9)</PresentationFormat>
  <Paragraphs>216</Paragraphs>
  <Slides>60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</vt:lpstr>
      <vt:lpstr>Section Slides</vt:lpstr>
      <vt:lpstr>PowerPoint Templates 101</vt:lpstr>
      <vt:lpstr>Template master pages</vt:lpstr>
      <vt:lpstr>PowerPoint vs Google Slides</vt:lpstr>
      <vt:lpstr>Questions?</vt:lpstr>
      <vt:lpstr>Presentation title. date</vt:lpstr>
      <vt:lpstr>Presentation title. date</vt:lpstr>
      <vt:lpstr>Presentation title. date</vt:lpstr>
      <vt:lpstr>Presentation title. date</vt:lpstr>
      <vt:lpstr>Presentation title. date</vt:lpstr>
      <vt:lpstr>Presentation title. date</vt:lpstr>
      <vt:lpstr>Presentation title. date</vt:lpstr>
      <vt:lpstr>Presentation title. date</vt:lpstr>
      <vt:lpstr>Presentation title. date</vt:lpstr>
      <vt:lpstr>Presentation title. date</vt:lpstr>
      <vt:lpstr>Scripps Institution of Oceanography works to understand and protect the planet, and investigate the oceans, earth, and atmosphere to find solutions to our greatest environmental challenges.</vt:lpstr>
      <vt:lpstr>Our History</vt:lpstr>
      <vt:lpstr>Milestones</vt:lpstr>
      <vt:lpstr>A HISTORY OF SCIENTIFIC MILESTONES </vt:lpstr>
      <vt:lpstr>PowerPoint Presentation</vt:lpstr>
      <vt:lpstr>Our Campus</vt:lpstr>
      <vt:lpstr>Scripps By the Numbers</vt:lpstr>
      <vt:lpstr>Our Science</vt:lpstr>
      <vt:lpstr>GLOBAL REACH</vt:lpstr>
      <vt:lpstr>Understanding and  Protecting the Planet </vt:lpstr>
      <vt:lpstr>Understanding and  Protecting the Planet </vt:lpstr>
      <vt:lpstr>Understanding and  Protecting the Planet </vt:lpstr>
      <vt:lpstr>Understanding and  Protecting the Planet </vt:lpstr>
      <vt:lpstr>Understanding and  Protecting the Planet </vt:lpstr>
      <vt:lpstr>Understanding and  Protecting the Planet </vt:lpstr>
      <vt:lpstr>strategic research initiatives </vt:lpstr>
      <vt:lpstr>CUTTING-EDGE RESEARCH</vt:lpstr>
      <vt:lpstr>Established Long Term Earth Monitoring Programs</vt:lpstr>
      <vt:lpstr>Argo Network</vt:lpstr>
      <vt:lpstr>Research Fleet</vt:lpstr>
      <vt:lpstr>Our research fleet consists of four Research vessels</vt:lpstr>
      <vt:lpstr>Education</vt:lpstr>
      <vt:lpstr>Education</vt:lpstr>
      <vt:lpstr>Education</vt:lpstr>
      <vt:lpstr>Education</vt:lpstr>
      <vt:lpstr>Education</vt:lpstr>
      <vt:lpstr>PowerPoint Presentation</vt:lpstr>
      <vt:lpstr>Alumni </vt:lpstr>
      <vt:lpstr>International Impact</vt:lpstr>
      <vt:lpstr>International Impact</vt:lpstr>
      <vt:lpstr>Birch Aquarium</vt:lpstr>
      <vt:lpstr>Birch Aquarium at Scripps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HEADLINE</vt:lpstr>
      <vt:lpstr>PowerPoint Presentation</vt:lpstr>
      <vt:lpstr>PowerPoint Presentation</vt:lpstr>
      <vt:lpstr>Thank You</vt:lpstr>
      <vt:lpstr>Thank You</vt:lpstr>
      <vt:lpstr>Thank You</vt:lpstr>
      <vt:lpstr>Thank You</vt:lpstr>
      <vt:lpstr>Thank You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Slide. Arial 40pt</dc:title>
  <dc:creator>Toombs, Monica</dc:creator>
  <cp:lastModifiedBy>Toombs, Christopher</cp:lastModifiedBy>
  <cp:revision>370</cp:revision>
  <cp:lastPrinted>2017-09-21T22:22:55Z</cp:lastPrinted>
  <dcterms:created xsi:type="dcterms:W3CDTF">2016-05-16T17:59:33Z</dcterms:created>
  <dcterms:modified xsi:type="dcterms:W3CDTF">2023-07-28T18:11:21Z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0x010100FAE8EF9B5484074A9AD6AE3ECE890B10</vt:lpwstr>
  </property>
</Properties>
</file>